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56" r:id="rId2"/>
    <p:sldId id="257" r:id="rId3"/>
    <p:sldId id="258" r:id="rId4"/>
    <p:sldId id="298" r:id="rId5"/>
    <p:sldId id="297" r:id="rId6"/>
    <p:sldId id="299" r:id="rId7"/>
    <p:sldId id="296" r:id="rId8"/>
    <p:sldId id="301" r:id="rId9"/>
    <p:sldId id="302" r:id="rId10"/>
    <p:sldId id="307" r:id="rId11"/>
    <p:sldId id="303" r:id="rId12"/>
    <p:sldId id="263" r:id="rId13"/>
    <p:sldId id="304" r:id="rId14"/>
    <p:sldId id="259" r:id="rId15"/>
    <p:sldId id="260" r:id="rId16"/>
    <p:sldId id="261" r:id="rId17"/>
    <p:sldId id="262" r:id="rId18"/>
    <p:sldId id="264" r:id="rId19"/>
    <p:sldId id="265" r:id="rId20"/>
    <p:sldId id="267" r:id="rId21"/>
    <p:sldId id="269" r:id="rId22"/>
    <p:sldId id="274" r:id="rId23"/>
    <p:sldId id="277" r:id="rId24"/>
    <p:sldId id="281" r:id="rId25"/>
    <p:sldId id="285" r:id="rId26"/>
    <p:sldId id="286" r:id="rId27"/>
    <p:sldId id="305" r:id="rId28"/>
    <p:sldId id="266" r:id="rId29"/>
    <p:sldId id="306" r:id="rId30"/>
    <p:sldId id="294" r:id="rId31"/>
  </p:sldIdLst>
  <p:sldSz cx="12192000" cy="6858000"/>
  <p:notesSz cx="6858000" cy="9144000"/>
  <p:embeddedFontLst>
    <p:embeddedFont>
      <p:font typeface="OPPOSans H" panose="02010600030101010101" charset="-122"/>
      <p:regular r:id="rId33"/>
    </p:embeddedFont>
    <p:embeddedFont>
      <p:font typeface="OPPOSans R" panose="02010600030101010101" charset="-122"/>
      <p:regular r:id="rId34"/>
    </p:embeddedFont>
    <p:embeddedFont>
      <p:font typeface="Source Han Sans" panose="02010600030101010101" charset="-122"/>
      <p:regular r:id="rId35"/>
    </p:embeddedFont>
    <p:embeddedFont>
      <p:font typeface="Source Han Sans CN Bold" panose="02010600030101010101" charset="-122"/>
      <p:regular r:id="rId36"/>
    </p:embeddedFont>
    <p:embeddedFont>
      <p:font typeface="Nirmala UI" panose="020B0502040204020203" pitchFamily="34" charset="0"/>
      <p:regular r:id="rId37"/>
      <p:bold r:id="rId38"/>
    </p:embeddedFont>
    <p:embeddedFont>
      <p:font typeface="等线" panose="02010600030101010101" pitchFamily="2" charset="-122"/>
      <p:regular r:id="rId39"/>
      <p:bold r:id="rId40"/>
    </p:embeddedFont>
    <p:embeddedFont>
      <p:font typeface="方正粗黑宋简体" panose="02000000000000000000" pitchFamily="2" charset="-122"/>
      <p:regular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654" autoAdjust="0"/>
  </p:normalViewPr>
  <p:slideViewPr>
    <p:cSldViewPr snapToGrid="0">
      <p:cViewPr varScale="1">
        <p:scale>
          <a:sx n="62" d="100"/>
          <a:sy n="62" d="100"/>
        </p:scale>
        <p:origin x="148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AA352-E0F7-4510-A94F-31369CB3F584}" type="datetimeFigureOut">
              <a:rPr lang="zh-CN" altLang="en-US" smtClean="0"/>
              <a:t>2024/11/28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8AB3B-3858-471A-B730-4C8CC918C612}" type="slidenum">
              <a:rPr lang="zh-CN" altLang="en-US" smtClean="0"/>
              <a:t>‹#›</a:t>
            </a:fld>
            <a:endParaRPr lang="zh-CN" altLang="en-US"/>
          </a:p>
        </p:txBody>
      </p:sp>
    </p:spTree>
    <p:extLst>
      <p:ext uri="{BB962C8B-B14F-4D97-AF65-F5344CB8AC3E}">
        <p14:creationId xmlns:p14="http://schemas.microsoft.com/office/powerpoint/2010/main" val="1090932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DE182-9B66-D15A-F378-B42515FD09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218DA7-229A-0AFD-5A8F-F2C5F9A260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4BC979-C23F-4CC6-6B49-61917D1E11C1}"/>
              </a:ext>
            </a:extLst>
          </p:cNvPr>
          <p:cNvSpPr>
            <a:spLocks noGrp="1"/>
          </p:cNvSpPr>
          <p:nvPr>
            <p:ph type="body" idx="1"/>
          </p:nvPr>
        </p:nvSpPr>
        <p:spPr/>
        <p:txBody>
          <a:bodyPr/>
          <a:lstStyle/>
          <a:p>
            <a:r>
              <a:rPr lang="zh-CN" altLang="en-US" dirty="0"/>
              <a:t>特征提取与选择的好坏对最终算法的确定性齐了非常关键的作用。而特征的样式目前一般都是靠人工提取特征。而手工选取特征费时费力，需要专业知识，很大程度上靠经验和运气，那么机器能不能自动的学习特征呢</a:t>
            </a:r>
            <a:r>
              <a:rPr lang="en-US" altLang="zh-CN" dirty="0"/>
              <a:t>?</a:t>
            </a:r>
            <a:r>
              <a:rPr lang="zh-CN" altLang="en-US" dirty="0"/>
              <a:t>深度学习的出现就这个问题提出了一种解决方案</a:t>
            </a:r>
          </a:p>
        </p:txBody>
      </p:sp>
      <p:sp>
        <p:nvSpPr>
          <p:cNvPr id="4" name="灯片编号占位符 3">
            <a:extLst>
              <a:ext uri="{FF2B5EF4-FFF2-40B4-BE49-F238E27FC236}">
                <a16:creationId xmlns:a16="http://schemas.microsoft.com/office/drawing/2014/main" id="{D0CB2ADA-BD81-CDC5-C32B-19D57B5561F4}"/>
              </a:ext>
            </a:extLst>
          </p:cNvPr>
          <p:cNvSpPr>
            <a:spLocks noGrp="1"/>
          </p:cNvSpPr>
          <p:nvPr>
            <p:ph type="sldNum" sz="quarter" idx="5"/>
          </p:nvPr>
        </p:nvSpPr>
        <p:spPr/>
        <p:txBody>
          <a:bodyPr/>
          <a:lstStyle/>
          <a:p>
            <a:fld id="{2858AB3B-3858-471A-B730-4C8CC918C612}" type="slidenum">
              <a:rPr lang="zh-CN" altLang="en-US" smtClean="0"/>
              <a:t>6</a:t>
            </a:fld>
            <a:endParaRPr lang="zh-CN" altLang="en-US"/>
          </a:p>
        </p:txBody>
      </p:sp>
    </p:spTree>
    <p:extLst>
      <p:ext uri="{BB962C8B-B14F-4D97-AF65-F5344CB8AC3E}">
        <p14:creationId xmlns:p14="http://schemas.microsoft.com/office/powerpoint/2010/main" val="3235393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1981</a:t>
            </a:r>
            <a:r>
              <a:rPr lang="zh-CN" altLang="en-US" dirty="0"/>
              <a:t>年的诺贝尔医学奖获得者 </a:t>
            </a:r>
            <a:r>
              <a:rPr lang="en-US" altLang="zh-CN" dirty="0"/>
              <a:t>David Hubel</a:t>
            </a:r>
            <a:r>
              <a:rPr lang="zh-CN" altLang="en-US" dirty="0"/>
              <a:t>和</a:t>
            </a:r>
            <a:r>
              <a:rPr lang="en-US" altLang="zh-CN" dirty="0"/>
              <a:t>Torsten Wiesel</a:t>
            </a:r>
            <a:r>
              <a:rPr lang="zh-CN" altLang="en-US" dirty="0"/>
              <a:t>发现了视觉系统的信息处理机制，他们发现了一种被称为“方向选择性细胞</a:t>
            </a:r>
            <a:r>
              <a:rPr lang="en-US" altLang="zh-CN" dirty="0"/>
              <a:t>(</a:t>
            </a:r>
            <a:r>
              <a:rPr lang="en-US" altLang="zh-CN" dirty="0" err="1"/>
              <a:t>xìbāo</a:t>
            </a:r>
            <a:r>
              <a:rPr lang="en-US" altLang="zh-CN" dirty="0"/>
              <a:t>)</a:t>
            </a:r>
            <a:r>
              <a:rPr lang="zh-CN" altLang="en-US" dirty="0"/>
              <a:t>的神经元细胞</a:t>
            </a:r>
            <a:r>
              <a:rPr lang="en-US" altLang="zh-CN" dirty="0"/>
              <a:t>(</a:t>
            </a:r>
            <a:r>
              <a:rPr lang="en-US" altLang="zh-CN" dirty="0" err="1"/>
              <a:t>xìbāo</a:t>
            </a:r>
            <a:r>
              <a:rPr lang="en-US" altLang="zh-CN" dirty="0"/>
              <a:t>)</a:t>
            </a:r>
            <a:r>
              <a:rPr lang="zh-CN" altLang="en-US" dirty="0"/>
              <a:t>，当瞳孔发现了眼前的物体的边缘，而且这个边缘指向某个方向时，这种神经元细胞</a:t>
            </a:r>
            <a:r>
              <a:rPr lang="en-US" altLang="zh-CN" dirty="0"/>
              <a:t>(</a:t>
            </a:r>
            <a:r>
              <a:rPr lang="en-US" altLang="zh-CN" dirty="0" err="1"/>
              <a:t>xìbāo</a:t>
            </a:r>
            <a:r>
              <a:rPr lang="en-US" altLang="zh-CN" dirty="0"/>
              <a:t>)</a:t>
            </a:r>
            <a:r>
              <a:rPr lang="zh-CN" altLang="en-US" dirty="0"/>
              <a:t>就会活跃。</a:t>
            </a:r>
            <a:endParaRPr lang="en-US" altLang="zh-CN" dirty="0"/>
          </a:p>
          <a:p>
            <a:r>
              <a:rPr lang="zh-CN" altLang="en-US" dirty="0"/>
              <a:t>由此可知人的视觉</a:t>
            </a:r>
            <a:r>
              <a:rPr lang="en-US" altLang="zh-CN" dirty="0"/>
              <a:t>(</a:t>
            </a:r>
            <a:r>
              <a:rPr lang="en-US" altLang="zh-CN" dirty="0" err="1"/>
              <a:t>shiue</a:t>
            </a:r>
            <a:r>
              <a:rPr lang="zh-CN" altLang="en-US" dirty="0"/>
              <a:t>系统的信息处理是分级的，高层的特征是低层特征的组合，从低层到高层的特征表示越来越抽象越来越能表现语义或者意图，抽象层面越高，存在的可能猜测就越少，就越利于分类。</a:t>
            </a:r>
          </a:p>
        </p:txBody>
      </p:sp>
      <p:sp>
        <p:nvSpPr>
          <p:cNvPr id="4" name="灯片编号占位符 3"/>
          <p:cNvSpPr>
            <a:spLocks noGrp="1"/>
          </p:cNvSpPr>
          <p:nvPr>
            <p:ph type="sldNum" sz="quarter" idx="5"/>
          </p:nvPr>
        </p:nvSpPr>
        <p:spPr/>
        <p:txBody>
          <a:bodyPr/>
          <a:lstStyle/>
          <a:p>
            <a:fld id="{2858AB3B-3858-471A-B730-4C8CC918C612}" type="slidenum">
              <a:rPr lang="zh-CN" altLang="en-US" smtClean="0"/>
              <a:t>7</a:t>
            </a:fld>
            <a:endParaRPr lang="zh-CN" altLang="en-US"/>
          </a:p>
        </p:txBody>
      </p:sp>
    </p:spTree>
    <p:extLst>
      <p:ext uri="{BB962C8B-B14F-4D97-AF65-F5344CB8AC3E}">
        <p14:creationId xmlns:p14="http://schemas.microsoft.com/office/powerpoint/2010/main" val="194547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8AB3B-3858-471A-B730-4C8CC918C612}" type="slidenum">
              <a:rPr lang="zh-CN" altLang="en-US" smtClean="0"/>
              <a:t>15</a:t>
            </a:fld>
            <a:endParaRPr lang="zh-CN" altLang="en-US"/>
          </a:p>
        </p:txBody>
      </p:sp>
    </p:spTree>
    <p:extLst>
      <p:ext uri="{BB962C8B-B14F-4D97-AF65-F5344CB8AC3E}">
        <p14:creationId xmlns:p14="http://schemas.microsoft.com/office/powerpoint/2010/main" val="1240041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移动激活函数的位置</a:t>
            </a:r>
            <a:br>
              <a:rPr lang="zh-CN" altLang="en-US" dirty="0"/>
            </a:br>
            <a:r>
              <a:rPr lang="zh-CN" altLang="en-US" dirty="0"/>
              <a:t>偏差相当于给输出加了一个固定的偏移量，可以使激活函数（如</a:t>
            </a:r>
            <a:r>
              <a:rPr lang="en-US" altLang="zh-CN" dirty="0"/>
              <a:t>Sigmoid</a:t>
            </a:r>
            <a:r>
              <a:rPr lang="zh-CN" altLang="en-US" dirty="0"/>
              <a:t>、</a:t>
            </a:r>
            <a:r>
              <a:rPr lang="en-US" altLang="zh-CN" dirty="0" err="1"/>
              <a:t>ReLU</a:t>
            </a:r>
            <a:r>
              <a:rPr lang="zh-CN" altLang="en-US" dirty="0"/>
              <a:t>）的位置在坐标轴上左右移动。即使所有输入为</a:t>
            </a:r>
            <a:r>
              <a:rPr lang="en-US" altLang="zh-CN" dirty="0"/>
              <a:t>0</a:t>
            </a:r>
            <a:r>
              <a:rPr lang="zh-CN" altLang="en-US" dirty="0"/>
              <a:t>，偏差依然能让神经元产生非零输出。</a:t>
            </a:r>
          </a:p>
          <a:p>
            <a:r>
              <a:rPr lang="zh-CN" altLang="en-US" dirty="0"/>
              <a:t>例如：</a:t>
            </a:r>
          </a:p>
          <a:p>
            <a:pPr>
              <a:buFont typeface="Arial" panose="020B0604020202020204" pitchFamily="34" charset="0"/>
              <a:buChar char="•"/>
            </a:pPr>
            <a:r>
              <a:rPr lang="zh-CN" altLang="en-US" dirty="0"/>
              <a:t>如果没有偏差（</a:t>
            </a:r>
            <a:r>
              <a:rPr lang="en-US" altLang="zh-CN" dirty="0"/>
              <a:t>b=0b = 0b=0</a:t>
            </a:r>
            <a:r>
              <a:rPr lang="zh-CN" altLang="en-US" dirty="0"/>
              <a:t>），激活函数总是以原点为基准。</a:t>
            </a:r>
          </a:p>
          <a:p>
            <a:pPr>
              <a:buFont typeface="Arial" panose="020B0604020202020204" pitchFamily="34" charset="0"/>
              <a:buChar char="•"/>
            </a:pPr>
            <a:r>
              <a:rPr lang="zh-CN" altLang="en-US" dirty="0"/>
              <a:t>引入偏差后，激活函数的输出可以调整到适应数据分布，从而更好地拟合复杂的关系。</a:t>
            </a:r>
          </a:p>
          <a:p>
            <a:r>
              <a:rPr lang="zh-CN" altLang="en-US" b="1" dirty="0"/>
              <a:t>增加模型的灵活性</a:t>
            </a:r>
            <a:br>
              <a:rPr lang="zh-CN" altLang="en-US" dirty="0"/>
            </a:br>
            <a:r>
              <a:rPr lang="zh-CN" altLang="en-US" dirty="0"/>
              <a:t>偏差使得每个神经元不再严格依赖于输入，允许它学习到更多特征。没有偏差时，神经网络可能需要更多层次或节点才能实现同样的拟合效果。</a:t>
            </a:r>
          </a:p>
          <a:p>
            <a:r>
              <a:rPr lang="zh-CN" altLang="en-US" b="1" dirty="0"/>
              <a:t>增强非线性表达能力</a:t>
            </a:r>
            <a:br>
              <a:rPr lang="zh-CN" altLang="en-US" dirty="0"/>
            </a:br>
            <a:r>
              <a:rPr lang="zh-CN" altLang="en-US" dirty="0"/>
              <a:t>偏差与激活函数结合，能更高效地学习非线性数据的特征。尤其在深度网络中，偏差对学习复杂模式至关重要。</a:t>
            </a:r>
          </a:p>
          <a:p>
            <a:endParaRPr lang="zh-CN" altLang="en-US" dirty="0"/>
          </a:p>
        </p:txBody>
      </p:sp>
      <p:sp>
        <p:nvSpPr>
          <p:cNvPr id="4" name="灯片编号占位符 3"/>
          <p:cNvSpPr>
            <a:spLocks noGrp="1"/>
          </p:cNvSpPr>
          <p:nvPr>
            <p:ph type="sldNum" sz="quarter" idx="5"/>
          </p:nvPr>
        </p:nvSpPr>
        <p:spPr/>
        <p:txBody>
          <a:bodyPr/>
          <a:lstStyle/>
          <a:p>
            <a:fld id="{2858AB3B-3858-471A-B730-4C8CC918C612}" type="slidenum">
              <a:rPr lang="zh-CN" altLang="en-US" smtClean="0"/>
              <a:t>16</a:t>
            </a:fld>
            <a:endParaRPr lang="zh-CN" altLang="en-US"/>
          </a:p>
        </p:txBody>
      </p:sp>
    </p:spTree>
    <p:extLst>
      <p:ext uri="{BB962C8B-B14F-4D97-AF65-F5344CB8AC3E}">
        <p14:creationId xmlns:p14="http://schemas.microsoft.com/office/powerpoint/2010/main" val="138782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损失函数</a:t>
            </a:r>
            <a:r>
              <a:rPr lang="zh-CN" altLang="en-US" dirty="0"/>
              <a:t>是衡量神经网络预测结果与实际值之间差异的函数，指导模型优化。通过最小化损失函数，网络不断调整参数（权重和偏置），以提高预测准确性。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n w="12700">
                  <a:noFill/>
                </a:ln>
                <a:solidFill>
                  <a:srgbClr val="262626">
                    <a:alpha val="100000"/>
                  </a:srgbClr>
                </a:solidFill>
                <a:latin typeface="Source Han Sans"/>
                <a:ea typeface="Source Han Sans"/>
                <a:cs typeface="Source Han Sans"/>
              </a:rPr>
              <a:t>损失函数的设计和选择是深度学习中的一个重要研究方向。研究者们不断探索新的损失函数，以适应不同的任务和数据分布，提高模型的性能和泛化能力。</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2858AB3B-3858-471A-B730-4C8CC918C612}" type="slidenum">
              <a:rPr lang="zh-CN" altLang="en-US" smtClean="0"/>
              <a:t>23</a:t>
            </a:fld>
            <a:endParaRPr lang="zh-CN" altLang="en-US"/>
          </a:p>
        </p:txBody>
      </p:sp>
    </p:spTree>
    <p:extLst>
      <p:ext uri="{BB962C8B-B14F-4D97-AF65-F5344CB8AC3E}">
        <p14:creationId xmlns:p14="http://schemas.microsoft.com/office/powerpoint/2010/main" val="748982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一个周期是指整个输入数据的单次向前和向后传递。</a:t>
            </a:r>
            <a:endParaRPr lang="en-US" altLang="zh-CN" b="0" i="0" dirty="0">
              <a:solidFill>
                <a:srgbClr val="4D4D4D"/>
              </a:solidFill>
              <a:effectLst/>
              <a:latin typeface="-apple-system"/>
            </a:endParaRPr>
          </a:p>
          <a:p>
            <a:r>
              <a:rPr lang="zh-CN" altLang="en-US" b="1" dirty="0"/>
              <a:t>学习率的影响</a:t>
            </a:r>
          </a:p>
          <a:p>
            <a:pPr>
              <a:buFont typeface="Arial" panose="020B0604020202020204" pitchFamily="34" charset="0"/>
              <a:buChar char="•"/>
            </a:pPr>
            <a:r>
              <a:rPr lang="zh-CN" altLang="en-US" dirty="0"/>
              <a:t>学习率太大：可能越过最优点，甚至导致发散。</a:t>
            </a:r>
          </a:p>
          <a:p>
            <a:pPr>
              <a:buFont typeface="Arial" panose="020B0604020202020204" pitchFamily="34" charset="0"/>
              <a:buChar char="•"/>
            </a:pPr>
            <a:r>
              <a:rPr lang="zh-CN" altLang="en-US" dirty="0"/>
              <a:t>学习率太小：收敛慢，训练时间长。</a:t>
            </a:r>
          </a:p>
          <a:p>
            <a:r>
              <a:rPr lang="zh-CN" altLang="en-US" b="1" dirty="0"/>
              <a:t>改进方法</a:t>
            </a:r>
          </a:p>
          <a:p>
            <a:pPr>
              <a:buFont typeface="+mj-lt"/>
              <a:buAutoNum type="arabicPeriod"/>
            </a:pPr>
            <a:r>
              <a:rPr lang="zh-CN" altLang="en-US" b="1" dirty="0"/>
              <a:t>动态学习率</a:t>
            </a:r>
            <a:r>
              <a:rPr lang="zh-CN" altLang="en-US" dirty="0"/>
              <a:t>：如学习率衰减或自适应方法（如</a:t>
            </a:r>
            <a:r>
              <a:rPr lang="en-US" altLang="zh-CN" dirty="0"/>
              <a:t>Adam</a:t>
            </a:r>
            <a:r>
              <a:rPr lang="zh-CN" altLang="en-US" dirty="0"/>
              <a:t>、</a:t>
            </a:r>
            <a:r>
              <a:rPr lang="en-US" altLang="zh-CN" dirty="0"/>
              <a:t>RMSprop</a:t>
            </a:r>
            <a:r>
              <a:rPr lang="zh-CN" altLang="en-US" dirty="0"/>
              <a:t>）。</a:t>
            </a:r>
          </a:p>
          <a:p>
            <a:pPr>
              <a:buFont typeface="+mj-lt"/>
              <a:buAutoNum type="arabicPeriod"/>
            </a:pPr>
            <a:r>
              <a:rPr lang="zh-CN" altLang="en-US" b="1" dirty="0"/>
              <a:t>加速方法</a:t>
            </a:r>
            <a:r>
              <a:rPr lang="zh-CN" altLang="en-US" dirty="0"/>
              <a:t>：如动量法（</a:t>
            </a:r>
            <a:r>
              <a:rPr lang="en-US" altLang="zh-CN" dirty="0"/>
              <a:t>Momentum</a:t>
            </a:r>
            <a:r>
              <a:rPr lang="zh-CN" altLang="en-US" dirty="0"/>
              <a:t>），利用历史梯度提升效率。</a:t>
            </a:r>
          </a:p>
          <a:p>
            <a:r>
              <a:rPr lang="zh-CN" altLang="en-US" b="0" i="0" dirty="0">
                <a:solidFill>
                  <a:srgbClr val="4D4D4D"/>
                </a:solidFill>
                <a:effectLst/>
                <a:latin typeface="-apple-system"/>
              </a:rPr>
              <a:t>在训练神经网络的同时，不用一次发送整个输入，我们将输入分成几个随机大小相等的块。与整个数据集一次性馈送到网络时建立的模型相比，批量训练数据使得模型更加广义化。</a:t>
            </a:r>
            <a:endParaRPr lang="zh-CN" altLang="en-US" dirty="0"/>
          </a:p>
        </p:txBody>
      </p:sp>
      <p:sp>
        <p:nvSpPr>
          <p:cNvPr id="4" name="灯片编号占位符 3"/>
          <p:cNvSpPr>
            <a:spLocks noGrp="1"/>
          </p:cNvSpPr>
          <p:nvPr>
            <p:ph type="sldNum" sz="quarter" idx="5"/>
          </p:nvPr>
        </p:nvSpPr>
        <p:spPr/>
        <p:txBody>
          <a:bodyPr/>
          <a:lstStyle/>
          <a:p>
            <a:fld id="{2858AB3B-3858-471A-B730-4C8CC918C612}" type="slidenum">
              <a:rPr lang="zh-CN" altLang="en-US" smtClean="0"/>
              <a:t>26</a:t>
            </a:fld>
            <a:endParaRPr lang="zh-CN" altLang="en-US"/>
          </a:p>
        </p:txBody>
      </p:sp>
    </p:spTree>
    <p:extLst>
      <p:ext uri="{BB962C8B-B14F-4D97-AF65-F5344CB8AC3E}">
        <p14:creationId xmlns:p14="http://schemas.microsoft.com/office/powerpoint/2010/main" val="3776171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469DD-BFF2-B250-01A7-A18C5D7D15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B5BE6F-40F4-B782-09C9-02885F565A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E14209-6998-5D40-193A-DBC12833E9BA}"/>
              </a:ext>
            </a:extLst>
          </p:cNvPr>
          <p:cNvSpPr>
            <a:spLocks noGrp="1"/>
          </p:cNvSpPr>
          <p:nvPr>
            <p:ph type="body" idx="1"/>
          </p:nvPr>
        </p:nvSpPr>
        <p:spPr/>
        <p:txBody>
          <a:bodyPr/>
          <a:lstStyle/>
          <a:p>
            <a:r>
              <a:rPr lang="zh-CN" altLang="en-US" b="0" i="0" dirty="0">
                <a:solidFill>
                  <a:srgbClr val="4D4D4D"/>
                </a:solidFill>
                <a:effectLst/>
                <a:latin typeface="-apple-system"/>
              </a:rPr>
              <a:t>一个周期是指整个输入数据的单次向前和向后传递。</a:t>
            </a:r>
            <a:endParaRPr lang="en-US" altLang="zh-CN" b="0" i="0" dirty="0">
              <a:solidFill>
                <a:srgbClr val="4D4D4D"/>
              </a:solidFill>
              <a:effectLst/>
              <a:latin typeface="-apple-system"/>
            </a:endParaRPr>
          </a:p>
          <a:p>
            <a:r>
              <a:rPr lang="zh-CN" altLang="en-US" b="1" dirty="0"/>
              <a:t>学习率的影响</a:t>
            </a:r>
          </a:p>
          <a:p>
            <a:pPr>
              <a:buFont typeface="Arial" panose="020B0604020202020204" pitchFamily="34" charset="0"/>
              <a:buChar char="•"/>
            </a:pPr>
            <a:r>
              <a:rPr lang="zh-CN" altLang="en-US" dirty="0"/>
              <a:t>学习率太大：可能越过最优点，甚至导致发散。</a:t>
            </a:r>
          </a:p>
          <a:p>
            <a:pPr>
              <a:buFont typeface="Arial" panose="020B0604020202020204" pitchFamily="34" charset="0"/>
              <a:buChar char="•"/>
            </a:pPr>
            <a:r>
              <a:rPr lang="zh-CN" altLang="en-US" dirty="0"/>
              <a:t>学习率太小：收敛慢，训练时间长。</a:t>
            </a:r>
          </a:p>
          <a:p>
            <a:r>
              <a:rPr lang="zh-CN" altLang="en-US" b="1" dirty="0"/>
              <a:t>改进方法</a:t>
            </a:r>
          </a:p>
          <a:p>
            <a:pPr>
              <a:buFont typeface="+mj-lt"/>
              <a:buAutoNum type="arabicPeriod"/>
            </a:pPr>
            <a:r>
              <a:rPr lang="zh-CN" altLang="en-US" b="1" dirty="0"/>
              <a:t>动态学习率</a:t>
            </a:r>
            <a:r>
              <a:rPr lang="zh-CN" altLang="en-US" dirty="0"/>
              <a:t>：如学习率衰减或自适应方法（如</a:t>
            </a:r>
            <a:r>
              <a:rPr lang="en-US" altLang="zh-CN" dirty="0"/>
              <a:t>Adam</a:t>
            </a:r>
            <a:r>
              <a:rPr lang="zh-CN" altLang="en-US" dirty="0"/>
              <a:t>、</a:t>
            </a:r>
            <a:r>
              <a:rPr lang="en-US" altLang="zh-CN" dirty="0"/>
              <a:t>RMSprop</a:t>
            </a:r>
            <a:r>
              <a:rPr lang="zh-CN" altLang="en-US" dirty="0"/>
              <a:t>）。</a:t>
            </a:r>
          </a:p>
          <a:p>
            <a:pPr>
              <a:buFont typeface="+mj-lt"/>
              <a:buAutoNum type="arabicPeriod"/>
            </a:pPr>
            <a:r>
              <a:rPr lang="zh-CN" altLang="en-US" b="1" dirty="0"/>
              <a:t>加速方法</a:t>
            </a:r>
            <a:r>
              <a:rPr lang="zh-CN" altLang="en-US" dirty="0"/>
              <a:t>：如动量法（</a:t>
            </a:r>
            <a:r>
              <a:rPr lang="en-US" altLang="zh-CN" dirty="0"/>
              <a:t>Momentum</a:t>
            </a:r>
            <a:r>
              <a:rPr lang="zh-CN" altLang="en-US" dirty="0"/>
              <a:t>），利用历史梯度提升效率。</a:t>
            </a:r>
          </a:p>
          <a:p>
            <a:r>
              <a:rPr lang="zh-CN" altLang="en-US" b="0" i="0" dirty="0">
                <a:solidFill>
                  <a:srgbClr val="4D4D4D"/>
                </a:solidFill>
                <a:effectLst/>
                <a:latin typeface="-apple-system"/>
              </a:rPr>
              <a:t>在训练神经网络的同时，不用一次发送整个输入，我们将输入分成几个随机大小相等的块。与整个数据集一次性馈送到网络时建立的模型相比，批量训练数据使得模型更加广义化。</a:t>
            </a:r>
            <a:endParaRPr lang="zh-CN" altLang="en-US" dirty="0"/>
          </a:p>
        </p:txBody>
      </p:sp>
      <p:sp>
        <p:nvSpPr>
          <p:cNvPr id="4" name="灯片编号占位符 3">
            <a:extLst>
              <a:ext uri="{FF2B5EF4-FFF2-40B4-BE49-F238E27FC236}">
                <a16:creationId xmlns:a16="http://schemas.microsoft.com/office/drawing/2014/main" id="{1AF9B23C-6DE0-9123-D899-A838B8B03492}"/>
              </a:ext>
            </a:extLst>
          </p:cNvPr>
          <p:cNvSpPr>
            <a:spLocks noGrp="1"/>
          </p:cNvSpPr>
          <p:nvPr>
            <p:ph type="sldNum" sz="quarter" idx="5"/>
          </p:nvPr>
        </p:nvSpPr>
        <p:spPr/>
        <p:txBody>
          <a:bodyPr/>
          <a:lstStyle/>
          <a:p>
            <a:fld id="{2858AB3B-3858-471A-B730-4C8CC918C612}" type="slidenum">
              <a:rPr lang="zh-CN" altLang="en-US" smtClean="0"/>
              <a:t>27</a:t>
            </a:fld>
            <a:endParaRPr lang="zh-CN" altLang="en-US"/>
          </a:p>
        </p:txBody>
      </p:sp>
    </p:spTree>
    <p:extLst>
      <p:ext uri="{BB962C8B-B14F-4D97-AF65-F5344CB8AC3E}">
        <p14:creationId xmlns:p14="http://schemas.microsoft.com/office/powerpoint/2010/main" val="332654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57715" y="449747"/>
            <a:ext cx="486678" cy="486678"/>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99679" y="4791112"/>
            <a:ext cx="5499996" cy="473028"/>
          </a:xfrm>
          <a:prstGeom prst="roundRect">
            <a:avLst>
              <a:gd name="adj" fmla="val 50000"/>
            </a:avLst>
          </a:prstGeom>
          <a:gradFill>
            <a:gsLst>
              <a:gs pos="0">
                <a:schemeClr val="accent1"/>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698361" y="5714653"/>
            <a:ext cx="1367845" cy="360000"/>
          </a:xfrm>
          <a:prstGeom prst="roundRect">
            <a:avLst>
              <a:gd name="adj" fmla="val 50000"/>
            </a:avLst>
          </a:prstGeom>
          <a:noFill/>
          <a:ln w="12700" cap="sq">
            <a:solidFill>
              <a:schemeClr val="bg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7" name="标题 1"/>
          <p:cNvSpPr txBox="1"/>
          <p:nvPr/>
        </p:nvSpPr>
        <p:spPr>
          <a:xfrm>
            <a:off x="4056610" y="5742545"/>
            <a:ext cx="2206831" cy="332108"/>
          </a:xfrm>
          <a:prstGeom prst="roundRect">
            <a:avLst>
              <a:gd name="adj" fmla="val 50000"/>
            </a:avLst>
          </a:prstGeom>
          <a:noFill/>
          <a:ln w="12700" cap="sq">
            <a:solidFill>
              <a:schemeClr val="bg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8" name="标题 1"/>
          <p:cNvSpPr txBox="1"/>
          <p:nvPr/>
        </p:nvSpPr>
        <p:spPr>
          <a:xfrm>
            <a:off x="916275" y="5714653"/>
            <a:ext cx="1260000" cy="360000"/>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399353" y="5714653"/>
            <a:ext cx="1260000" cy="360000"/>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82501" y="1677097"/>
            <a:ext cx="5594603" cy="2842159"/>
          </a:xfrm>
          <a:prstGeom prst="rect">
            <a:avLst/>
          </a:prstGeom>
          <a:noFill/>
          <a:ln>
            <a:noFill/>
          </a:ln>
        </p:spPr>
        <p:txBody>
          <a:bodyPr vert="horz" wrap="square" lIns="36000" tIns="45720" rIns="36000" bIns="45720" rtlCol="0" anchor="ctr"/>
          <a:lstStyle/>
          <a:p>
            <a:pPr algn="l">
              <a:lnSpc>
                <a:spcPct val="130000"/>
              </a:lnSpc>
            </a:pPr>
            <a:r>
              <a:rPr kumimoji="1" lang="en-US" altLang="zh-CN" sz="4100">
                <a:ln w="12700">
                  <a:noFill/>
                </a:ln>
                <a:solidFill>
                  <a:srgbClr val="FFFFFF">
                    <a:alpha val="100000"/>
                  </a:srgbClr>
                </a:solidFill>
                <a:latin typeface="OPPOSans H"/>
                <a:ea typeface="OPPOSans H"/>
                <a:cs typeface="OPPOSans H"/>
              </a:rPr>
              <a:t>深度学习基础</a:t>
            </a:r>
            <a:endParaRPr kumimoji="1" lang="zh-CN" altLang="en-US"/>
          </a:p>
        </p:txBody>
      </p:sp>
      <p:sp>
        <p:nvSpPr>
          <p:cNvPr id="12" name="标题 1"/>
          <p:cNvSpPr txBox="1"/>
          <p:nvPr/>
        </p:nvSpPr>
        <p:spPr>
          <a:xfrm>
            <a:off x="996015" y="4881691"/>
            <a:ext cx="5026621" cy="305233"/>
          </a:xfrm>
          <a:prstGeom prst="rect">
            <a:avLst/>
          </a:prstGeom>
          <a:noFill/>
          <a:ln>
            <a:noFill/>
          </a:ln>
        </p:spPr>
        <p:txBody>
          <a:bodyPr vert="horz" wrap="square" lIns="91440" tIns="45720" rIns="91440" bIns="45720" rtlCol="0" anchor="ctr"/>
          <a:lstStyle/>
          <a:p>
            <a:pPr algn="l">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13" name="标题 1"/>
          <p:cNvSpPr txBox="1"/>
          <p:nvPr/>
        </p:nvSpPr>
        <p:spPr>
          <a:xfrm>
            <a:off x="1699831" y="5713049"/>
            <a:ext cx="1367845" cy="360000"/>
          </a:xfrm>
          <a:prstGeom prst="roundRect">
            <a:avLst>
              <a:gd name="adj" fmla="val 50000"/>
            </a:avLst>
          </a:prstGeom>
          <a:noFill/>
          <a:ln cap="sq">
            <a:noFill/>
          </a:ln>
        </p:spPr>
        <p:txBody>
          <a:bodyPr vert="horz" wrap="square" lIns="91440" tIns="45720" rIns="91440" bIns="45720" rtlCol="0" anchor="ctr"/>
          <a:lstStyle/>
          <a:p>
            <a:pPr algn="r">
              <a:lnSpc>
                <a:spcPct val="110000"/>
              </a:lnSpc>
            </a:pPr>
            <a:r>
              <a:rPr kumimoji="1" lang="zh-CN" altLang="en-US" dirty="0">
                <a:ln w="12700">
                  <a:noFill/>
                </a:ln>
                <a:solidFill>
                  <a:srgbClr val="FFFFFF">
                    <a:alpha val="100000"/>
                  </a:srgbClr>
                </a:solidFill>
                <a:latin typeface="OPPOSans R"/>
                <a:ea typeface="OPPOSans R"/>
              </a:rPr>
              <a:t>刘远航</a:t>
            </a:r>
            <a:endParaRPr kumimoji="1" lang="zh-CN" altLang="en-US" dirty="0"/>
          </a:p>
        </p:txBody>
      </p:sp>
      <p:sp>
        <p:nvSpPr>
          <p:cNvPr id="14" name="标题 1"/>
          <p:cNvSpPr txBox="1"/>
          <p:nvPr/>
        </p:nvSpPr>
        <p:spPr>
          <a:xfrm>
            <a:off x="4058080" y="5728599"/>
            <a:ext cx="2140990" cy="344450"/>
          </a:xfrm>
          <a:prstGeom prst="roundRect">
            <a:avLst>
              <a:gd name="adj" fmla="val 50000"/>
            </a:avLst>
          </a:prstGeom>
          <a:noFill/>
          <a:ln cap="sq">
            <a:noFill/>
          </a:ln>
        </p:spPr>
        <p:txBody>
          <a:bodyPr vert="horz" wrap="square" lIns="91440" tIns="45720" rIns="91440" bIns="45720" rtlCol="0" anchor="ctr"/>
          <a:lstStyle/>
          <a:p>
            <a:pPr algn="r">
              <a:lnSpc>
                <a:spcPct val="110000"/>
              </a:lnSpc>
            </a:pPr>
            <a:r>
              <a:rPr kumimoji="1" lang="en-US" altLang="zh-CN" sz="1800" dirty="0">
                <a:ln w="12700">
                  <a:noFill/>
                </a:ln>
                <a:solidFill>
                  <a:srgbClr val="FFFFFF">
                    <a:alpha val="100000"/>
                  </a:srgbClr>
                </a:solidFill>
                <a:latin typeface="OPPOSans R"/>
                <a:ea typeface="OPPOSans R"/>
                <a:cs typeface="OPPOSans R"/>
              </a:rPr>
              <a:t>202</a:t>
            </a:r>
            <a:r>
              <a:rPr kumimoji="1" lang="en-US" altLang="zh-CN" sz="1800" dirty="0">
                <a:ln w="12700">
                  <a:noFill/>
                </a:ln>
                <a:solidFill>
                  <a:schemeClr val="bg1"/>
                </a:solidFill>
                <a:latin typeface="BatangChe" panose="02030609000101010101" pitchFamily="49" charset="-127"/>
                <a:ea typeface="BatangChe" panose="02030609000101010101" pitchFamily="49" charset="-127"/>
                <a:cs typeface="OPPOSans R"/>
              </a:rPr>
              <a:t>4</a:t>
            </a:r>
            <a:r>
              <a:rPr kumimoji="1" lang="en-US" altLang="zh-CN" sz="1800" dirty="0">
                <a:ln w="12700">
                  <a:noFill/>
                </a:ln>
                <a:solidFill>
                  <a:srgbClr val="FFFFFF">
                    <a:alpha val="100000"/>
                  </a:srgbClr>
                </a:solidFill>
                <a:latin typeface="OPPOSans R"/>
                <a:ea typeface="OPPOSans R"/>
                <a:cs typeface="OPPOSans R"/>
              </a:rPr>
              <a:t>.</a:t>
            </a:r>
            <a:r>
              <a:rPr kumimoji="1" lang="en-US" altLang="zh-CN" dirty="0">
                <a:ln w="12700">
                  <a:noFill/>
                </a:ln>
                <a:solidFill>
                  <a:srgbClr val="FFFFFF">
                    <a:alpha val="100000"/>
                  </a:srgbClr>
                </a:solidFill>
                <a:latin typeface="OPPOSans R"/>
                <a:ea typeface="OPPOSans R"/>
                <a:cs typeface="OPPOSans R"/>
              </a:rPr>
              <a:t>11.2</a:t>
            </a:r>
            <a:r>
              <a:rPr kumimoji="1" lang="en-US" altLang="zh-CN" dirty="0">
                <a:ln w="12700">
                  <a:noFill/>
                </a:ln>
                <a:solidFill>
                  <a:srgbClr val="FFFFFF">
                    <a:alpha val="100000"/>
                  </a:srgbClr>
                </a:solidFill>
                <a:latin typeface="Nirmala UI" panose="020B0502040204020203" pitchFamily="34" charset="0"/>
                <a:ea typeface="Nirmala UI" panose="020B0502040204020203" pitchFamily="34" charset="0"/>
                <a:cs typeface="Nirmala UI" panose="020B0502040204020203" pitchFamily="34" charset="0"/>
              </a:rPr>
              <a:t>8</a:t>
            </a:r>
            <a:endParaRPr kumimoji="1" lang="zh-CN" altLang="en-US" dirty="0">
              <a:latin typeface="Nirmala UI" panose="020B0502040204020203" pitchFamily="34" charset="0"/>
              <a:cs typeface="Nirmala UI" panose="020B0502040204020203" pitchFamily="34" charset="0"/>
            </a:endParaRPr>
          </a:p>
        </p:txBody>
      </p:sp>
      <p:sp>
        <p:nvSpPr>
          <p:cNvPr id="15" name="标题 1"/>
          <p:cNvSpPr txBox="1"/>
          <p:nvPr/>
        </p:nvSpPr>
        <p:spPr>
          <a:xfrm>
            <a:off x="917745" y="5713049"/>
            <a:ext cx="1260000" cy="360000"/>
          </a:xfrm>
          <a:prstGeom prst="roundRect">
            <a:avLst>
              <a:gd name="adj" fmla="val 50000"/>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汇报人</a:t>
            </a:r>
            <a:endParaRPr kumimoji="1" lang="zh-CN" altLang="en-US"/>
          </a:p>
        </p:txBody>
      </p:sp>
      <p:sp>
        <p:nvSpPr>
          <p:cNvPr id="16" name="标题 1"/>
          <p:cNvSpPr txBox="1"/>
          <p:nvPr/>
        </p:nvSpPr>
        <p:spPr>
          <a:xfrm>
            <a:off x="3400823" y="5713049"/>
            <a:ext cx="1260000" cy="360000"/>
          </a:xfrm>
          <a:prstGeom prst="roundRect">
            <a:avLst>
              <a:gd name="adj" fmla="val 50000"/>
            </a:avLst>
          </a:prstGeom>
          <a:noFill/>
          <a:ln cap="sq">
            <a:noFill/>
          </a:ln>
        </p:spPr>
        <p:txBody>
          <a:bodyPr vert="horz" wrap="square" lIns="91440" tIns="45720" rIns="91440" bIns="45720" rtlCol="0" anchor="ctr"/>
          <a:lstStyle/>
          <a:p>
            <a:pPr algn="ctr">
              <a:lnSpc>
                <a:spcPct val="110000"/>
              </a:lnSpc>
            </a:pPr>
            <a:r>
              <a:rPr kumimoji="1" lang="en-US" altLang="zh-CN" sz="1800" dirty="0" err="1">
                <a:ln w="12700">
                  <a:noFill/>
                </a:ln>
                <a:solidFill>
                  <a:srgbClr val="FFFFFF">
                    <a:alpha val="100000"/>
                  </a:srgbClr>
                </a:solidFill>
                <a:latin typeface="OPPOSans R"/>
                <a:ea typeface="OPPOSans R"/>
                <a:cs typeface="OPPOSans R"/>
              </a:rPr>
              <a:t>汇报时间</a:t>
            </a:r>
            <a:endParaRPr kumimoji="1" lang="zh-CN" altLang="en-US" dirty="0"/>
          </a:p>
        </p:txBody>
      </p:sp>
      <p:sp>
        <p:nvSpPr>
          <p:cNvPr id="17" name="标题 1"/>
          <p:cNvSpPr txBox="1"/>
          <p:nvPr/>
        </p:nvSpPr>
        <p:spPr>
          <a:xfrm rot="3334814">
            <a:off x="8107026" y="310710"/>
            <a:ext cx="7092757" cy="7092756"/>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3334814">
            <a:off x="7253914" y="-1615802"/>
            <a:ext cx="9518644" cy="9460669"/>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3395683">
            <a:off x="7587158" y="-464815"/>
            <a:ext cx="8203719" cy="7984465"/>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4496522">
            <a:off x="9418546" y="6618278"/>
            <a:ext cx="137131" cy="137131"/>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4496522">
            <a:off x="7627071" y="3097892"/>
            <a:ext cx="72096" cy="72096"/>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8727349" y="934534"/>
            <a:ext cx="5189706" cy="5189707"/>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6881012" y="338274"/>
            <a:ext cx="7054747" cy="7054747"/>
          </a:xfrm>
          <a:prstGeom prst="ellipse">
            <a:avLst/>
          </a:prstGeom>
          <a:gradFill>
            <a:gsLst>
              <a:gs pos="30000">
                <a:schemeClr val="accent1">
                  <a:alpha val="40000"/>
                </a:schemeClr>
              </a:gs>
              <a:gs pos="99000">
                <a:schemeClr val="accent3">
                  <a:alpha val="2000"/>
                </a:schemeClr>
              </a:gs>
            </a:gsLst>
            <a:lin ang="204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199070" y="5458499"/>
            <a:ext cx="270100" cy="270100"/>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H="1" flipV="1">
            <a:off x="7946700" y="463304"/>
            <a:ext cx="842963" cy="842963"/>
          </a:xfrm>
          <a:custGeom>
            <a:avLst/>
            <a:gdLst>
              <a:gd name="connsiteX0" fmla="*/ 0 w 842963"/>
              <a:gd name="connsiteY0" fmla="*/ 381001 h 842963"/>
              <a:gd name="connsiteX1" fmla="*/ 377825 w 842963"/>
              <a:gd name="connsiteY1" fmla="*/ 4763 h 842963"/>
              <a:gd name="connsiteX2" fmla="*/ 0 w 842963"/>
              <a:gd name="connsiteY2" fmla="*/ 381001 h 842963"/>
              <a:gd name="connsiteX3" fmla="*/ 9525 w 842963"/>
              <a:gd name="connsiteY3" fmla="*/ 512763 h 842963"/>
              <a:gd name="connsiteX4" fmla="*/ 0 w 842963"/>
              <a:gd name="connsiteY4" fmla="*/ 511176 h 842963"/>
              <a:gd name="connsiteX5" fmla="*/ 26987 w 842963"/>
              <a:gd name="connsiteY5" fmla="*/ 450850 h 842963"/>
              <a:gd name="connsiteX6" fmla="*/ 449262 w 842963"/>
              <a:gd name="connsiteY6" fmla="*/ 26987 h 842963"/>
              <a:gd name="connsiteX7" fmla="*/ 517525 w 842963"/>
              <a:gd name="connsiteY7" fmla="*/ 0 h 842963"/>
              <a:gd name="connsiteX8" fmla="*/ 9525 w 842963"/>
              <a:gd name="connsiteY8" fmla="*/ 512763 h 842963"/>
              <a:gd name="connsiteX9" fmla="*/ 31750 w 842963"/>
              <a:gd name="connsiteY9" fmla="*/ 619125 h 842963"/>
              <a:gd name="connsiteX10" fmla="*/ 50800 w 842963"/>
              <a:gd name="connsiteY10" fmla="*/ 561975 h 842963"/>
              <a:gd name="connsiteX11" fmla="*/ 558800 w 842963"/>
              <a:gd name="connsiteY11" fmla="*/ 53975 h 842963"/>
              <a:gd name="connsiteX12" fmla="*/ 609600 w 842963"/>
              <a:gd name="connsiteY12" fmla="*/ 46037 h 842963"/>
              <a:gd name="connsiteX13" fmla="*/ 31750 w 842963"/>
              <a:gd name="connsiteY13" fmla="*/ 619125 h 842963"/>
              <a:gd name="connsiteX14" fmla="*/ 107950 w 842963"/>
              <a:gd name="connsiteY14" fmla="*/ 696913 h 842963"/>
              <a:gd name="connsiteX15" fmla="*/ 92075 w 842963"/>
              <a:gd name="connsiteY15" fmla="*/ 695326 h 842963"/>
              <a:gd name="connsiteX16" fmla="*/ 100013 w 842963"/>
              <a:gd name="connsiteY16" fmla="*/ 646113 h 842963"/>
              <a:gd name="connsiteX17" fmla="*/ 642939 w 842963"/>
              <a:gd name="connsiteY17" fmla="*/ 104775 h 842963"/>
              <a:gd name="connsiteX18" fmla="*/ 692151 w 842963"/>
              <a:gd name="connsiteY18" fmla="*/ 93663 h 842963"/>
              <a:gd name="connsiteX19" fmla="*/ 690564 w 842963"/>
              <a:gd name="connsiteY19" fmla="*/ 111125 h 842963"/>
              <a:gd name="connsiteX20" fmla="*/ 107950 w 842963"/>
              <a:gd name="connsiteY20" fmla="*/ 696913 h 842963"/>
              <a:gd name="connsiteX21" fmla="*/ 139700 w 842963"/>
              <a:gd name="connsiteY21" fmla="*/ 757238 h 842963"/>
              <a:gd name="connsiteX22" fmla="*/ 738188 w 842963"/>
              <a:gd name="connsiteY22" fmla="*/ 157162 h 842963"/>
              <a:gd name="connsiteX23" fmla="*/ 754063 w 842963"/>
              <a:gd name="connsiteY23" fmla="*/ 155575 h 842963"/>
              <a:gd name="connsiteX24" fmla="*/ 742951 w 842963"/>
              <a:gd name="connsiteY24" fmla="*/ 200025 h 842963"/>
              <a:gd name="connsiteX25" fmla="*/ 198437 w 842963"/>
              <a:gd name="connsiteY25" fmla="*/ 744538 h 842963"/>
              <a:gd name="connsiteX26" fmla="*/ 139700 w 842963"/>
              <a:gd name="connsiteY26" fmla="*/ 757238 h 842963"/>
              <a:gd name="connsiteX27" fmla="*/ 263525 w 842963"/>
              <a:gd name="connsiteY27" fmla="*/ 799505 h 842963"/>
              <a:gd name="connsiteX28" fmla="*/ 233363 w 842963"/>
              <a:gd name="connsiteY28" fmla="*/ 795338 h 842963"/>
              <a:gd name="connsiteX29" fmla="*/ 808038 w 842963"/>
              <a:gd name="connsiteY29" fmla="*/ 223838 h 842963"/>
              <a:gd name="connsiteX30" fmla="*/ 787401 w 842963"/>
              <a:gd name="connsiteY30" fmla="*/ 290513 h 842963"/>
              <a:gd name="connsiteX31" fmla="*/ 288925 w 842963"/>
              <a:gd name="connsiteY31" fmla="*/ 790576 h 842963"/>
              <a:gd name="connsiteX32" fmla="*/ 263525 w 842963"/>
              <a:gd name="connsiteY32" fmla="*/ 799505 h 842963"/>
              <a:gd name="connsiteX33" fmla="*/ 471488 w 842963"/>
              <a:gd name="connsiteY33" fmla="*/ 833438 h 842963"/>
              <a:gd name="connsiteX34" fmla="*/ 830263 w 842963"/>
              <a:gd name="connsiteY34" fmla="*/ 479425 h 842963"/>
              <a:gd name="connsiteX35" fmla="*/ 471488 w 842963"/>
              <a:gd name="connsiteY35" fmla="*/ 833438 h 842963"/>
              <a:gd name="connsiteX36" fmla="*/ 331788 w 842963"/>
              <a:gd name="connsiteY36" fmla="*/ 842963 h 842963"/>
              <a:gd name="connsiteX37" fmla="*/ 842963 w 842963"/>
              <a:gd name="connsiteY37" fmla="*/ 334963 h 842963"/>
              <a:gd name="connsiteX38" fmla="*/ 811213 w 842963"/>
              <a:gd name="connsiteY38" fmla="*/ 404595 h 842963"/>
              <a:gd name="connsiteX39" fmla="*/ 400050 w 842963"/>
              <a:gd name="connsiteY39" fmla="*/ 812895 h 842963"/>
              <a:gd name="connsiteX40" fmla="*/ 331788 w 842963"/>
              <a:gd name="connsiteY40" fmla="*/ 842963 h 842963"/>
            </a:gdLst>
            <a:ahLst/>
            <a:cxnLst/>
            <a:rect l="l" t="t" r="r" b="b"/>
            <a:pathLst>
              <a:path w="842963" h="842963">
                <a:moveTo>
                  <a:pt x="0" y="381001"/>
                </a:moveTo>
                <a:cubicBezTo>
                  <a:pt x="3175" y="309563"/>
                  <a:pt x="309562" y="6350"/>
                  <a:pt x="377825" y="4763"/>
                </a:cubicBezTo>
                <a:cubicBezTo>
                  <a:pt x="252412" y="130176"/>
                  <a:pt x="123825" y="258763"/>
                  <a:pt x="0" y="381001"/>
                </a:cubicBezTo>
                <a:close/>
                <a:moveTo>
                  <a:pt x="9525" y="512763"/>
                </a:moveTo>
                <a:cubicBezTo>
                  <a:pt x="6350" y="512763"/>
                  <a:pt x="3175" y="512763"/>
                  <a:pt x="0" y="511176"/>
                </a:cubicBezTo>
                <a:cubicBezTo>
                  <a:pt x="7937" y="490538"/>
                  <a:pt x="12700" y="465138"/>
                  <a:pt x="26987" y="450850"/>
                </a:cubicBezTo>
                <a:cubicBezTo>
                  <a:pt x="166687" y="307975"/>
                  <a:pt x="306387" y="166688"/>
                  <a:pt x="449262" y="26987"/>
                </a:cubicBezTo>
                <a:cubicBezTo>
                  <a:pt x="463550" y="12700"/>
                  <a:pt x="490538" y="11112"/>
                  <a:pt x="517525" y="0"/>
                </a:cubicBezTo>
                <a:cubicBezTo>
                  <a:pt x="342900" y="176213"/>
                  <a:pt x="176212" y="344488"/>
                  <a:pt x="9525" y="512763"/>
                </a:cubicBezTo>
                <a:close/>
                <a:moveTo>
                  <a:pt x="31750" y="619125"/>
                </a:moveTo>
                <a:cubicBezTo>
                  <a:pt x="39687" y="595313"/>
                  <a:pt x="39687" y="573088"/>
                  <a:pt x="50800" y="561975"/>
                </a:cubicBezTo>
                <a:cubicBezTo>
                  <a:pt x="219075" y="390525"/>
                  <a:pt x="387350" y="222250"/>
                  <a:pt x="558800" y="53975"/>
                </a:cubicBezTo>
                <a:cubicBezTo>
                  <a:pt x="569913" y="42862"/>
                  <a:pt x="592138" y="41275"/>
                  <a:pt x="609600" y="46037"/>
                </a:cubicBezTo>
                <a:cubicBezTo>
                  <a:pt x="420687" y="233362"/>
                  <a:pt x="231775" y="420687"/>
                  <a:pt x="31750" y="619125"/>
                </a:cubicBezTo>
                <a:close/>
                <a:moveTo>
                  <a:pt x="107950" y="696913"/>
                </a:moveTo>
                <a:cubicBezTo>
                  <a:pt x="103188" y="695326"/>
                  <a:pt x="96838" y="695326"/>
                  <a:pt x="92075" y="695326"/>
                </a:cubicBezTo>
                <a:cubicBezTo>
                  <a:pt x="95250" y="679451"/>
                  <a:pt x="90488" y="655638"/>
                  <a:pt x="100013" y="646113"/>
                </a:cubicBezTo>
                <a:cubicBezTo>
                  <a:pt x="279400" y="465138"/>
                  <a:pt x="460376" y="284163"/>
                  <a:pt x="642939" y="104775"/>
                </a:cubicBezTo>
                <a:cubicBezTo>
                  <a:pt x="652464" y="95250"/>
                  <a:pt x="674689" y="96838"/>
                  <a:pt x="692151" y="93663"/>
                </a:cubicBezTo>
                <a:cubicBezTo>
                  <a:pt x="690564" y="100013"/>
                  <a:pt x="690564" y="104775"/>
                  <a:pt x="690564" y="111125"/>
                </a:cubicBezTo>
                <a:cubicBezTo>
                  <a:pt x="496889" y="306388"/>
                  <a:pt x="301625" y="501651"/>
                  <a:pt x="107950" y="696913"/>
                </a:cubicBezTo>
                <a:close/>
                <a:moveTo>
                  <a:pt x="139700" y="757238"/>
                </a:moveTo>
                <a:cubicBezTo>
                  <a:pt x="349250" y="547688"/>
                  <a:pt x="542926" y="352425"/>
                  <a:pt x="738188" y="157162"/>
                </a:cubicBezTo>
                <a:cubicBezTo>
                  <a:pt x="742951" y="157162"/>
                  <a:pt x="749301" y="155575"/>
                  <a:pt x="754063" y="155575"/>
                </a:cubicBezTo>
                <a:cubicBezTo>
                  <a:pt x="750888" y="171450"/>
                  <a:pt x="752476" y="190500"/>
                  <a:pt x="742951" y="200025"/>
                </a:cubicBezTo>
                <a:cubicBezTo>
                  <a:pt x="563563" y="382588"/>
                  <a:pt x="381000" y="565150"/>
                  <a:pt x="198437" y="744538"/>
                </a:cubicBezTo>
                <a:cubicBezTo>
                  <a:pt x="188912" y="754063"/>
                  <a:pt x="168275" y="752476"/>
                  <a:pt x="139700" y="757238"/>
                </a:cubicBezTo>
                <a:close/>
                <a:moveTo>
                  <a:pt x="263525" y="799505"/>
                </a:moveTo>
                <a:cubicBezTo>
                  <a:pt x="253603" y="800101"/>
                  <a:pt x="242888" y="798513"/>
                  <a:pt x="233363" y="795338"/>
                </a:cubicBezTo>
                <a:cubicBezTo>
                  <a:pt x="420688" y="609601"/>
                  <a:pt x="608013" y="422275"/>
                  <a:pt x="808038" y="223838"/>
                </a:cubicBezTo>
                <a:cubicBezTo>
                  <a:pt x="800101" y="254000"/>
                  <a:pt x="800101" y="277813"/>
                  <a:pt x="787401" y="290513"/>
                </a:cubicBezTo>
                <a:cubicBezTo>
                  <a:pt x="622301" y="458788"/>
                  <a:pt x="455613" y="625476"/>
                  <a:pt x="288925" y="790576"/>
                </a:cubicBezTo>
                <a:cubicBezTo>
                  <a:pt x="282575" y="796132"/>
                  <a:pt x="273447" y="798910"/>
                  <a:pt x="263525" y="799505"/>
                </a:cubicBezTo>
                <a:close/>
                <a:moveTo>
                  <a:pt x="471488" y="833438"/>
                </a:moveTo>
                <a:cubicBezTo>
                  <a:pt x="592138" y="714907"/>
                  <a:pt x="714376" y="594795"/>
                  <a:pt x="830263" y="479425"/>
                </a:cubicBezTo>
                <a:cubicBezTo>
                  <a:pt x="833438" y="539481"/>
                  <a:pt x="544513" y="830277"/>
                  <a:pt x="471488" y="833438"/>
                </a:cubicBezTo>
                <a:close/>
                <a:moveTo>
                  <a:pt x="331788" y="842963"/>
                </a:moveTo>
                <a:cubicBezTo>
                  <a:pt x="504826" y="672047"/>
                  <a:pt x="668338" y="509044"/>
                  <a:pt x="842963" y="334963"/>
                </a:cubicBezTo>
                <a:cubicBezTo>
                  <a:pt x="830263" y="363449"/>
                  <a:pt x="825501" y="388770"/>
                  <a:pt x="811213" y="404595"/>
                </a:cubicBezTo>
                <a:cubicBezTo>
                  <a:pt x="674688" y="540695"/>
                  <a:pt x="538163" y="678377"/>
                  <a:pt x="400050" y="812895"/>
                </a:cubicBezTo>
                <a:cubicBezTo>
                  <a:pt x="385763" y="827137"/>
                  <a:pt x="360363" y="831885"/>
                  <a:pt x="331788" y="842963"/>
                </a:cubicBezTo>
                <a:close/>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sp>
        <p:nvSpPr>
          <p:cNvPr id="26" name="标题 1"/>
          <p:cNvSpPr txBox="1"/>
          <p:nvPr/>
        </p:nvSpPr>
        <p:spPr>
          <a:xfrm>
            <a:off x="9990795" y="3103510"/>
            <a:ext cx="3909121" cy="3906889"/>
          </a:xfrm>
          <a:prstGeom prst="ellipse">
            <a:avLst/>
          </a:prstGeom>
          <a:solidFill>
            <a:schemeClr val="accent4">
              <a:alpha val="8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7" name="标题 1"/>
          <p:cNvSpPr txBox="1"/>
          <p:nvPr/>
        </p:nvSpPr>
        <p:spPr>
          <a:xfrm>
            <a:off x="6881012" y="3043045"/>
            <a:ext cx="947304" cy="947304"/>
          </a:xfrm>
          <a:prstGeom prst="ellipse">
            <a:avLst/>
          </a:prstGeom>
          <a:gradFill>
            <a:gsLst>
              <a:gs pos="15000">
                <a:schemeClr val="accent1">
                  <a:lumMod val="40000"/>
                  <a:lumOff val="60000"/>
                </a:schemeClr>
              </a:gs>
              <a:gs pos="72000">
                <a:schemeClr val="accent1"/>
              </a:gs>
            </a:gsLst>
            <a:lin ang="8400000" scaled="0"/>
          </a:gradFill>
          <a:ln cap="sq">
            <a:noFill/>
          </a:ln>
        </p:spPr>
        <p:txBody>
          <a:bodyPr vert="horz" wrap="square" lIns="91440" tIns="45720" rIns="91440" bIns="45720" rtlCol="0" anchor="t"/>
          <a:lstStyle/>
          <a:p>
            <a:pPr algn="l">
              <a:lnSpc>
                <a:spcPct val="110000"/>
              </a:lnSpc>
            </a:pPr>
            <a:endParaRPr kumimoji="1" lang="zh-CN" altLang="en-US"/>
          </a:p>
        </p:txBody>
      </p:sp>
      <p:sp>
        <p:nvSpPr>
          <p:cNvPr id="28" name="标题 1"/>
          <p:cNvSpPr txBox="1"/>
          <p:nvPr/>
        </p:nvSpPr>
        <p:spPr>
          <a:xfrm>
            <a:off x="7589000" y="5006553"/>
            <a:ext cx="953309" cy="953309"/>
          </a:xfrm>
          <a:custGeom>
            <a:avLst/>
            <a:gdLst>
              <a:gd name="T0" fmla="*/ 136 w 272"/>
              <a:gd name="T1" fmla="*/ 232 h 272"/>
              <a:gd name="T2" fmla="*/ 40 w 272"/>
              <a:gd name="T3" fmla="*/ 136 h 272"/>
              <a:gd name="T4" fmla="*/ 136 w 272"/>
              <a:gd name="T5" fmla="*/ 40 h 272"/>
              <a:gd name="T6" fmla="*/ 232 w 272"/>
              <a:gd name="T7" fmla="*/ 136 h 272"/>
              <a:gd name="T8" fmla="*/ 136 w 272"/>
              <a:gd name="T9" fmla="*/ 232 h 272"/>
              <a:gd name="T10" fmla="*/ 136 w 272"/>
              <a:gd name="T11" fmla="*/ 0 h 272"/>
              <a:gd name="T12" fmla="*/ 0 w 272"/>
              <a:gd name="T13" fmla="*/ 136 h 272"/>
              <a:gd name="T14" fmla="*/ 136 w 272"/>
              <a:gd name="T15" fmla="*/ 272 h 272"/>
              <a:gd name="T16" fmla="*/ 272 w 272"/>
              <a:gd name="T17" fmla="*/ 136 h 272"/>
              <a:gd name="T18" fmla="*/ 136 w 272"/>
              <a:gd name="T19" fmla="*/ 0 h 272"/>
            </a:gdLst>
            <a:ahLst/>
            <a:cxnLst/>
            <a:rect l="0" t="0" r="r" b="b"/>
            <a:pathLst>
              <a:path w="272" h="272">
                <a:moveTo>
                  <a:pt x="136" y="232"/>
                </a:moveTo>
                <a:cubicBezTo>
                  <a:pt x="83" y="232"/>
                  <a:pt x="40" y="189"/>
                  <a:pt x="40" y="136"/>
                </a:cubicBezTo>
                <a:cubicBezTo>
                  <a:pt x="40" y="84"/>
                  <a:pt x="83" y="40"/>
                  <a:pt x="136" y="40"/>
                </a:cubicBezTo>
                <a:cubicBezTo>
                  <a:pt x="188" y="40"/>
                  <a:pt x="232" y="84"/>
                  <a:pt x="232" y="136"/>
                </a:cubicBezTo>
                <a:cubicBezTo>
                  <a:pt x="232" y="189"/>
                  <a:pt x="188" y="232"/>
                  <a:pt x="136" y="232"/>
                </a:cubicBezTo>
                <a:moveTo>
                  <a:pt x="136" y="0"/>
                </a:moveTo>
                <a:cubicBezTo>
                  <a:pt x="61" y="0"/>
                  <a:pt x="0" y="61"/>
                  <a:pt x="0" y="136"/>
                </a:cubicBezTo>
                <a:cubicBezTo>
                  <a:pt x="0" y="211"/>
                  <a:pt x="61" y="272"/>
                  <a:pt x="136" y="272"/>
                </a:cubicBezTo>
                <a:cubicBezTo>
                  <a:pt x="211" y="272"/>
                  <a:pt x="272" y="211"/>
                  <a:pt x="272" y="136"/>
                </a:cubicBezTo>
                <a:cubicBezTo>
                  <a:pt x="272" y="61"/>
                  <a:pt x="211" y="0"/>
                  <a:pt x="136" y="0"/>
                </a:cubicBezTo>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sp>
        <p:nvSpPr>
          <p:cNvPr id="29" name="标题 1"/>
          <p:cNvSpPr txBox="1"/>
          <p:nvPr/>
        </p:nvSpPr>
        <p:spPr>
          <a:xfrm>
            <a:off x="8185020" y="2153566"/>
            <a:ext cx="540686" cy="540686"/>
          </a:xfrm>
          <a:prstGeom prst="donut">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4496522">
            <a:off x="9686044" y="743274"/>
            <a:ext cx="202580" cy="202580"/>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flipH="1" flipV="1">
            <a:off x="9972207" y="239330"/>
            <a:ext cx="712653" cy="712653"/>
          </a:xfrm>
          <a:custGeom>
            <a:avLst/>
            <a:gdLst/>
            <a:ahLst/>
            <a:cxnLst/>
            <a:rect l="0" t="0" r="0" b="0"/>
            <a:pathLst>
              <a:path w="493930" h="493930">
                <a:moveTo>
                  <a:pt x="495035" y="249502"/>
                </a:moveTo>
                <a:cubicBezTo>
                  <a:pt x="495035" y="385106"/>
                  <a:pt x="385106" y="495035"/>
                  <a:pt x="249502" y="495035"/>
                </a:cubicBezTo>
                <a:cubicBezTo>
                  <a:pt x="113897" y="495035"/>
                  <a:pt x="3968" y="385106"/>
                  <a:pt x="3968" y="249502"/>
                </a:cubicBezTo>
                <a:cubicBezTo>
                  <a:pt x="3968" y="113897"/>
                  <a:pt x="113897" y="3968"/>
                  <a:pt x="249502" y="3968"/>
                </a:cubicBezTo>
                <a:cubicBezTo>
                  <a:pt x="385106" y="3968"/>
                  <a:pt x="495035" y="113897"/>
                  <a:pt x="495035" y="249502"/>
                </a:cubicBezTo>
                <a:close/>
              </a:path>
            </a:pathLst>
          </a:custGeom>
          <a:solidFill>
            <a:schemeClr val="accent3"/>
          </a:solidFill>
          <a:ln w="7040" cap="flat">
            <a:noFill/>
            <a:miter/>
          </a:ln>
        </p:spPr>
        <p:txBody>
          <a:bodyPr vert="horz" wrap="square" lIns="91440" tIns="45720" rIns="91440" bIns="45720" rtlCol="0" anchor="t"/>
          <a:lstStyle/>
          <a:p>
            <a:pPr algn="l">
              <a:lnSpc>
                <a:spcPct val="110000"/>
              </a:lnSpc>
            </a:pPr>
            <a:endParaRPr kumimoji="1" lang="zh-CN" altLang="en-US"/>
          </a:p>
        </p:txBody>
      </p:sp>
      <p:sp>
        <p:nvSpPr>
          <p:cNvPr id="32" name="标题 1"/>
          <p:cNvSpPr txBox="1"/>
          <p:nvPr/>
        </p:nvSpPr>
        <p:spPr>
          <a:xfrm>
            <a:off x="-658704" y="5943381"/>
            <a:ext cx="1608255" cy="1608255"/>
          </a:xfrm>
          <a:custGeom>
            <a:avLst/>
            <a:gdLst>
              <a:gd name="T0" fmla="*/ 136 w 272"/>
              <a:gd name="T1" fmla="*/ 232 h 272"/>
              <a:gd name="T2" fmla="*/ 40 w 272"/>
              <a:gd name="T3" fmla="*/ 136 h 272"/>
              <a:gd name="T4" fmla="*/ 136 w 272"/>
              <a:gd name="T5" fmla="*/ 40 h 272"/>
              <a:gd name="T6" fmla="*/ 232 w 272"/>
              <a:gd name="T7" fmla="*/ 136 h 272"/>
              <a:gd name="T8" fmla="*/ 136 w 272"/>
              <a:gd name="T9" fmla="*/ 232 h 272"/>
              <a:gd name="T10" fmla="*/ 136 w 272"/>
              <a:gd name="T11" fmla="*/ 0 h 272"/>
              <a:gd name="T12" fmla="*/ 0 w 272"/>
              <a:gd name="T13" fmla="*/ 136 h 272"/>
              <a:gd name="T14" fmla="*/ 136 w 272"/>
              <a:gd name="T15" fmla="*/ 272 h 272"/>
              <a:gd name="T16" fmla="*/ 272 w 272"/>
              <a:gd name="T17" fmla="*/ 136 h 272"/>
              <a:gd name="T18" fmla="*/ 136 w 272"/>
              <a:gd name="T19" fmla="*/ 0 h 272"/>
            </a:gdLst>
            <a:ahLst/>
            <a:cxnLst/>
            <a:rect l="0" t="0" r="r" b="b"/>
            <a:pathLst>
              <a:path w="272" h="272">
                <a:moveTo>
                  <a:pt x="136" y="232"/>
                </a:moveTo>
                <a:cubicBezTo>
                  <a:pt x="83" y="232"/>
                  <a:pt x="40" y="189"/>
                  <a:pt x="40" y="136"/>
                </a:cubicBezTo>
                <a:cubicBezTo>
                  <a:pt x="40" y="84"/>
                  <a:pt x="83" y="40"/>
                  <a:pt x="136" y="40"/>
                </a:cubicBezTo>
                <a:cubicBezTo>
                  <a:pt x="188" y="40"/>
                  <a:pt x="232" y="84"/>
                  <a:pt x="232" y="136"/>
                </a:cubicBezTo>
                <a:cubicBezTo>
                  <a:pt x="232" y="189"/>
                  <a:pt x="188" y="232"/>
                  <a:pt x="136" y="232"/>
                </a:cubicBezTo>
                <a:moveTo>
                  <a:pt x="136" y="0"/>
                </a:moveTo>
                <a:cubicBezTo>
                  <a:pt x="61" y="0"/>
                  <a:pt x="0" y="61"/>
                  <a:pt x="0" y="136"/>
                </a:cubicBezTo>
                <a:cubicBezTo>
                  <a:pt x="0" y="211"/>
                  <a:pt x="61" y="272"/>
                  <a:pt x="136" y="272"/>
                </a:cubicBezTo>
                <a:cubicBezTo>
                  <a:pt x="211" y="272"/>
                  <a:pt x="272" y="211"/>
                  <a:pt x="272" y="136"/>
                </a:cubicBezTo>
                <a:cubicBezTo>
                  <a:pt x="272" y="61"/>
                  <a:pt x="211" y="0"/>
                  <a:pt x="136" y="0"/>
                </a:cubicBezTo>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cxnSp>
        <p:nvCxnSpPr>
          <p:cNvPr id="33" name="标题 1"/>
          <p:cNvCxnSpPr/>
          <p:nvPr/>
        </p:nvCxnSpPr>
        <p:spPr>
          <a:xfrm>
            <a:off x="3615068" y="5034307"/>
            <a:ext cx="2360428" cy="0"/>
          </a:xfrm>
          <a:prstGeom prst="straightConnector1">
            <a:avLst/>
          </a:prstGeom>
          <a:noFill/>
          <a:ln w="6350" cap="sq">
            <a:solidFill>
              <a:schemeClr val="bg1"/>
            </a:solidFill>
            <a:miter/>
            <a:tailEnd type="triangle"/>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0CC3BDB-79BF-729F-3D1B-E05BC4E60246}"/>
              </a:ext>
            </a:extLst>
          </p:cNvPr>
          <p:cNvPicPr>
            <a:picLocks noChangeAspect="1"/>
          </p:cNvPicPr>
          <p:nvPr/>
        </p:nvPicPr>
        <p:blipFill>
          <a:blip r:embed="rId2"/>
          <a:stretch>
            <a:fillRect/>
          </a:stretch>
        </p:blipFill>
        <p:spPr>
          <a:xfrm>
            <a:off x="1021101" y="1242170"/>
            <a:ext cx="4619126" cy="1902350"/>
          </a:xfrm>
          <a:prstGeom prst="rect">
            <a:avLst/>
          </a:prstGeom>
        </p:spPr>
      </p:pic>
      <p:pic>
        <p:nvPicPr>
          <p:cNvPr id="5" name="图片 4">
            <a:extLst>
              <a:ext uri="{FF2B5EF4-FFF2-40B4-BE49-F238E27FC236}">
                <a16:creationId xmlns:a16="http://schemas.microsoft.com/office/drawing/2014/main" id="{E7D2D31B-64B3-305E-85FA-FC1686E3121E}"/>
              </a:ext>
            </a:extLst>
          </p:cNvPr>
          <p:cNvPicPr>
            <a:picLocks noChangeAspect="1"/>
          </p:cNvPicPr>
          <p:nvPr/>
        </p:nvPicPr>
        <p:blipFill>
          <a:blip r:embed="rId3"/>
          <a:stretch>
            <a:fillRect/>
          </a:stretch>
        </p:blipFill>
        <p:spPr>
          <a:xfrm>
            <a:off x="6762871" y="1171050"/>
            <a:ext cx="4254259" cy="2237630"/>
          </a:xfrm>
          <a:prstGeom prst="rect">
            <a:avLst/>
          </a:prstGeom>
        </p:spPr>
      </p:pic>
      <p:pic>
        <p:nvPicPr>
          <p:cNvPr id="7" name="图片 6">
            <a:extLst>
              <a:ext uri="{FF2B5EF4-FFF2-40B4-BE49-F238E27FC236}">
                <a16:creationId xmlns:a16="http://schemas.microsoft.com/office/drawing/2014/main" id="{4D1DC5B4-2E71-C1DE-41EE-373B0EC45327}"/>
              </a:ext>
            </a:extLst>
          </p:cNvPr>
          <p:cNvPicPr>
            <a:picLocks noChangeAspect="1"/>
          </p:cNvPicPr>
          <p:nvPr/>
        </p:nvPicPr>
        <p:blipFill>
          <a:blip r:embed="rId4"/>
          <a:stretch>
            <a:fillRect/>
          </a:stretch>
        </p:blipFill>
        <p:spPr>
          <a:xfrm>
            <a:off x="1271910" y="3545840"/>
            <a:ext cx="3873668" cy="2636610"/>
          </a:xfrm>
          <a:prstGeom prst="rect">
            <a:avLst/>
          </a:prstGeom>
        </p:spPr>
      </p:pic>
      <p:pic>
        <p:nvPicPr>
          <p:cNvPr id="8" name="图片 7">
            <a:extLst>
              <a:ext uri="{FF2B5EF4-FFF2-40B4-BE49-F238E27FC236}">
                <a16:creationId xmlns:a16="http://schemas.microsoft.com/office/drawing/2014/main" id="{22B992F1-29BE-BC64-4151-E57DB3A17970}"/>
              </a:ext>
            </a:extLst>
          </p:cNvPr>
          <p:cNvPicPr>
            <a:picLocks noChangeAspect="1"/>
          </p:cNvPicPr>
          <p:nvPr/>
        </p:nvPicPr>
        <p:blipFill>
          <a:blip r:embed="rId5"/>
          <a:srcRect l="8442" r="8670"/>
          <a:stretch/>
        </p:blipFill>
        <p:spPr>
          <a:xfrm>
            <a:off x="6461761" y="3545840"/>
            <a:ext cx="4856480" cy="2636610"/>
          </a:xfrm>
          <a:prstGeom prst="rect">
            <a:avLst/>
          </a:prstGeom>
        </p:spPr>
      </p:pic>
      <p:sp>
        <p:nvSpPr>
          <p:cNvPr id="9" name="标题 1">
            <a:extLst>
              <a:ext uri="{FF2B5EF4-FFF2-40B4-BE49-F238E27FC236}">
                <a16:creationId xmlns:a16="http://schemas.microsoft.com/office/drawing/2014/main" id="{525866C2-A65E-769C-DAC7-E8078E4151C0}"/>
              </a:ext>
            </a:extLst>
          </p:cNvPr>
          <p:cNvSpPr txBox="1"/>
          <p:nvPr/>
        </p:nvSpPr>
        <p:spPr>
          <a:xfrm>
            <a:off x="452878" y="276631"/>
            <a:ext cx="8171180" cy="655320"/>
          </a:xfrm>
          <a:prstGeom prst="roundRect">
            <a:avLst>
              <a:gd name="adj" fmla="val 20263"/>
            </a:avLst>
          </a:prstGeom>
          <a:gradFill>
            <a:gsLst>
              <a:gs pos="0">
                <a:schemeClr val="accent1">
                  <a:lumMod val="20000"/>
                  <a:lumOff val="80000"/>
                </a:schemeClr>
              </a:gs>
              <a:gs pos="8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8D137337-9CD2-E5F4-0842-A77B05BD88D2}"/>
              </a:ext>
            </a:extLst>
          </p:cNvPr>
          <p:cNvSpPr txBox="1"/>
          <p:nvPr/>
        </p:nvSpPr>
        <p:spPr>
          <a:xfrm>
            <a:off x="783617" y="385281"/>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例子</a:t>
            </a:r>
            <a:endParaRPr kumimoji="1" lang="zh-CN" altLang="en-US" dirty="0"/>
          </a:p>
        </p:txBody>
      </p:sp>
      <p:sp>
        <p:nvSpPr>
          <p:cNvPr id="11" name="标题 1">
            <a:extLst>
              <a:ext uri="{FF2B5EF4-FFF2-40B4-BE49-F238E27FC236}">
                <a16:creationId xmlns:a16="http://schemas.microsoft.com/office/drawing/2014/main" id="{DEC893B0-7CA0-0786-FCC5-10DE230724F8}"/>
              </a:ext>
            </a:extLst>
          </p:cNvPr>
          <p:cNvSpPr txBox="1"/>
          <p:nvPr/>
        </p:nvSpPr>
        <p:spPr>
          <a:xfrm>
            <a:off x="329783" y="179882"/>
            <a:ext cx="255666" cy="84881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2492755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00C151F-62C8-920A-3613-FEB93EEB618E}"/>
              </a:ext>
            </a:extLst>
          </p:cNvPr>
          <p:cNvPicPr>
            <a:picLocks noChangeAspect="1"/>
          </p:cNvPicPr>
          <p:nvPr/>
        </p:nvPicPr>
        <p:blipFill>
          <a:blip r:embed="rId2"/>
          <a:stretch>
            <a:fillRect/>
          </a:stretch>
        </p:blipFill>
        <p:spPr>
          <a:xfrm>
            <a:off x="0" y="553053"/>
            <a:ext cx="12286768" cy="5751894"/>
          </a:xfrm>
          <a:prstGeom prst="rect">
            <a:avLst/>
          </a:prstGeom>
        </p:spPr>
      </p:pic>
    </p:spTree>
    <p:extLst>
      <p:ext uri="{BB962C8B-B14F-4D97-AF65-F5344CB8AC3E}">
        <p14:creationId xmlns:p14="http://schemas.microsoft.com/office/powerpoint/2010/main" val="1411485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10988807" y="449747"/>
            <a:ext cx="486678" cy="486678"/>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069619" y="5110247"/>
            <a:ext cx="5425200" cy="473028"/>
          </a:xfrm>
          <a:prstGeom prst="roundRect">
            <a:avLst>
              <a:gd name="adj" fmla="val 50000"/>
            </a:avLst>
          </a:prstGeom>
          <a:solidFill>
            <a:schemeClr val="accent2"/>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695856" y="1389930"/>
            <a:ext cx="6266135" cy="4407755"/>
          </a:xfrm>
          <a:prstGeom prst="roundRect">
            <a:avLst>
              <a:gd name="adj" fmla="val 5572"/>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069619" y="1168047"/>
            <a:ext cx="2224426" cy="538425"/>
          </a:xfrm>
          <a:prstGeom prst="roundRect">
            <a:avLst>
              <a:gd name="adj" fmla="val 50000"/>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69619" y="1879486"/>
            <a:ext cx="2932706" cy="1108188"/>
          </a:xfrm>
          <a:prstGeom prst="rect">
            <a:avLst/>
          </a:prstGeom>
          <a:noFill/>
          <a:ln>
            <a:noFill/>
          </a:ln>
        </p:spPr>
        <p:txBody>
          <a:bodyPr vert="horz" wrap="square" lIns="91440" tIns="45720" rIns="91440" bIns="45720" rtlCol="0" anchor="b"/>
          <a:lstStyle/>
          <a:p>
            <a:pPr algn="l">
              <a:lnSpc>
                <a:spcPct val="90000"/>
              </a:lnSpc>
            </a:pPr>
            <a:r>
              <a:rPr kumimoji="1" lang="en-US" altLang="zh-CN" sz="7200">
                <a:ln w="12700">
                  <a:noFill/>
                </a:ln>
                <a:solidFill>
                  <a:srgbClr val="7461E5">
                    <a:alpha val="100000"/>
                  </a:srgbClr>
                </a:solidFill>
                <a:latin typeface="OPPOSans H"/>
                <a:ea typeface="OPPOSans H"/>
                <a:cs typeface="OPPOSans H"/>
              </a:rPr>
              <a:t>PART</a:t>
            </a:r>
            <a:endParaRPr kumimoji="1" lang="zh-CN" altLang="en-US"/>
          </a:p>
        </p:txBody>
      </p:sp>
      <p:sp>
        <p:nvSpPr>
          <p:cNvPr id="8" name="标题 1"/>
          <p:cNvSpPr txBox="1"/>
          <p:nvPr/>
        </p:nvSpPr>
        <p:spPr>
          <a:xfrm>
            <a:off x="5069618" y="3038096"/>
            <a:ext cx="5814281" cy="1907677"/>
          </a:xfrm>
          <a:prstGeom prst="rect">
            <a:avLst/>
          </a:prstGeom>
          <a:noFill/>
          <a:ln w="12700" cap="sq">
            <a:noFill/>
            <a:miter/>
          </a:ln>
        </p:spPr>
        <p:txBody>
          <a:bodyPr vert="horz" wrap="square" lIns="91440" tIns="45720" rIns="91440" bIns="45720" rtlCol="0" anchor="ctr"/>
          <a:lstStyle/>
          <a:p>
            <a:pPr algn="l">
              <a:lnSpc>
                <a:spcPct val="130000"/>
              </a:lnSpc>
            </a:pPr>
            <a:r>
              <a:rPr kumimoji="1" lang="zh-CN" altLang="en-US" sz="4400" dirty="0">
                <a:ln w="12700">
                  <a:noFill/>
                </a:ln>
                <a:solidFill>
                  <a:srgbClr val="FFFFFF">
                    <a:alpha val="100000"/>
                  </a:srgbClr>
                </a:solidFill>
                <a:latin typeface="OPPOSans H"/>
                <a:ea typeface="OPPOSans H"/>
              </a:rPr>
              <a:t>神经网络基础</a:t>
            </a:r>
            <a:endParaRPr kumimoji="1" lang="zh-CN" altLang="en-US" dirty="0"/>
          </a:p>
        </p:txBody>
      </p:sp>
      <p:sp>
        <p:nvSpPr>
          <p:cNvPr id="9" name="标题 1"/>
          <p:cNvSpPr txBox="1"/>
          <p:nvPr/>
        </p:nvSpPr>
        <p:spPr>
          <a:xfrm>
            <a:off x="5194942" y="5200826"/>
            <a:ext cx="4507511" cy="305233"/>
          </a:xfrm>
          <a:prstGeom prst="rect">
            <a:avLst/>
          </a:prstGeom>
          <a:noFill/>
          <a:ln>
            <a:noFill/>
          </a:ln>
        </p:spPr>
        <p:txBody>
          <a:bodyPr vert="horz" wrap="square" lIns="91440" tIns="45720" rIns="91440" bIns="45720" rtlCol="0" anchor="ctr"/>
          <a:lstStyle/>
          <a:p>
            <a:pPr algn="l">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10" name="标题 1"/>
          <p:cNvSpPr txBox="1"/>
          <p:nvPr/>
        </p:nvSpPr>
        <p:spPr>
          <a:xfrm>
            <a:off x="5327097" y="1331120"/>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8265186" flipH="1">
            <a:off x="-3426624" y="30742"/>
            <a:ext cx="7092757" cy="7092756"/>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18265186" flipH="1">
            <a:off x="-4999399" y="-1895770"/>
            <a:ext cx="9518644" cy="9460669"/>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8204317" flipH="1">
            <a:off x="-4017718" y="-744783"/>
            <a:ext cx="8203719" cy="7984465"/>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7103478" flipH="1">
            <a:off x="2217482" y="6338310"/>
            <a:ext cx="137131" cy="137131"/>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7103478" flipH="1">
            <a:off x="4073992" y="2817924"/>
            <a:ext cx="72096" cy="72096"/>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H="1">
            <a:off x="-2143896" y="654566"/>
            <a:ext cx="5189706" cy="5189707"/>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2162600" y="58306"/>
            <a:ext cx="7054747" cy="7054747"/>
          </a:xfrm>
          <a:prstGeom prst="ellipse">
            <a:avLst/>
          </a:prstGeom>
          <a:gradFill>
            <a:gsLst>
              <a:gs pos="30000">
                <a:schemeClr val="accent1">
                  <a:alpha val="40000"/>
                </a:schemeClr>
              </a:gs>
              <a:gs pos="99000">
                <a:schemeClr val="accent3">
                  <a:alpha val="2000"/>
                </a:schemeClr>
              </a:gs>
            </a:gsLst>
            <a:lin ang="204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H="1">
            <a:off x="5661822" y="4908122"/>
            <a:ext cx="270100" cy="270100"/>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V="1">
            <a:off x="2983496" y="183336"/>
            <a:ext cx="842963" cy="842963"/>
          </a:xfrm>
          <a:custGeom>
            <a:avLst/>
            <a:gdLst>
              <a:gd name="connsiteX0" fmla="*/ 0 w 842963"/>
              <a:gd name="connsiteY0" fmla="*/ 381001 h 842963"/>
              <a:gd name="connsiteX1" fmla="*/ 377825 w 842963"/>
              <a:gd name="connsiteY1" fmla="*/ 4763 h 842963"/>
              <a:gd name="connsiteX2" fmla="*/ 0 w 842963"/>
              <a:gd name="connsiteY2" fmla="*/ 381001 h 842963"/>
              <a:gd name="connsiteX3" fmla="*/ 9525 w 842963"/>
              <a:gd name="connsiteY3" fmla="*/ 512763 h 842963"/>
              <a:gd name="connsiteX4" fmla="*/ 0 w 842963"/>
              <a:gd name="connsiteY4" fmla="*/ 511176 h 842963"/>
              <a:gd name="connsiteX5" fmla="*/ 26987 w 842963"/>
              <a:gd name="connsiteY5" fmla="*/ 450850 h 842963"/>
              <a:gd name="connsiteX6" fmla="*/ 449262 w 842963"/>
              <a:gd name="connsiteY6" fmla="*/ 26987 h 842963"/>
              <a:gd name="connsiteX7" fmla="*/ 517525 w 842963"/>
              <a:gd name="connsiteY7" fmla="*/ 0 h 842963"/>
              <a:gd name="connsiteX8" fmla="*/ 9525 w 842963"/>
              <a:gd name="connsiteY8" fmla="*/ 512763 h 842963"/>
              <a:gd name="connsiteX9" fmla="*/ 31750 w 842963"/>
              <a:gd name="connsiteY9" fmla="*/ 619125 h 842963"/>
              <a:gd name="connsiteX10" fmla="*/ 50800 w 842963"/>
              <a:gd name="connsiteY10" fmla="*/ 561975 h 842963"/>
              <a:gd name="connsiteX11" fmla="*/ 558800 w 842963"/>
              <a:gd name="connsiteY11" fmla="*/ 53975 h 842963"/>
              <a:gd name="connsiteX12" fmla="*/ 609600 w 842963"/>
              <a:gd name="connsiteY12" fmla="*/ 46037 h 842963"/>
              <a:gd name="connsiteX13" fmla="*/ 31750 w 842963"/>
              <a:gd name="connsiteY13" fmla="*/ 619125 h 842963"/>
              <a:gd name="connsiteX14" fmla="*/ 107950 w 842963"/>
              <a:gd name="connsiteY14" fmla="*/ 696913 h 842963"/>
              <a:gd name="connsiteX15" fmla="*/ 92075 w 842963"/>
              <a:gd name="connsiteY15" fmla="*/ 695326 h 842963"/>
              <a:gd name="connsiteX16" fmla="*/ 100013 w 842963"/>
              <a:gd name="connsiteY16" fmla="*/ 646113 h 842963"/>
              <a:gd name="connsiteX17" fmla="*/ 642939 w 842963"/>
              <a:gd name="connsiteY17" fmla="*/ 104775 h 842963"/>
              <a:gd name="connsiteX18" fmla="*/ 692151 w 842963"/>
              <a:gd name="connsiteY18" fmla="*/ 93663 h 842963"/>
              <a:gd name="connsiteX19" fmla="*/ 690564 w 842963"/>
              <a:gd name="connsiteY19" fmla="*/ 111125 h 842963"/>
              <a:gd name="connsiteX20" fmla="*/ 107950 w 842963"/>
              <a:gd name="connsiteY20" fmla="*/ 696913 h 842963"/>
              <a:gd name="connsiteX21" fmla="*/ 139700 w 842963"/>
              <a:gd name="connsiteY21" fmla="*/ 757238 h 842963"/>
              <a:gd name="connsiteX22" fmla="*/ 738188 w 842963"/>
              <a:gd name="connsiteY22" fmla="*/ 157162 h 842963"/>
              <a:gd name="connsiteX23" fmla="*/ 754063 w 842963"/>
              <a:gd name="connsiteY23" fmla="*/ 155575 h 842963"/>
              <a:gd name="connsiteX24" fmla="*/ 742951 w 842963"/>
              <a:gd name="connsiteY24" fmla="*/ 200025 h 842963"/>
              <a:gd name="connsiteX25" fmla="*/ 198437 w 842963"/>
              <a:gd name="connsiteY25" fmla="*/ 744538 h 842963"/>
              <a:gd name="connsiteX26" fmla="*/ 139700 w 842963"/>
              <a:gd name="connsiteY26" fmla="*/ 757238 h 842963"/>
              <a:gd name="connsiteX27" fmla="*/ 263525 w 842963"/>
              <a:gd name="connsiteY27" fmla="*/ 799505 h 842963"/>
              <a:gd name="connsiteX28" fmla="*/ 233363 w 842963"/>
              <a:gd name="connsiteY28" fmla="*/ 795338 h 842963"/>
              <a:gd name="connsiteX29" fmla="*/ 808038 w 842963"/>
              <a:gd name="connsiteY29" fmla="*/ 223838 h 842963"/>
              <a:gd name="connsiteX30" fmla="*/ 787401 w 842963"/>
              <a:gd name="connsiteY30" fmla="*/ 290513 h 842963"/>
              <a:gd name="connsiteX31" fmla="*/ 288925 w 842963"/>
              <a:gd name="connsiteY31" fmla="*/ 790576 h 842963"/>
              <a:gd name="connsiteX32" fmla="*/ 263525 w 842963"/>
              <a:gd name="connsiteY32" fmla="*/ 799505 h 842963"/>
              <a:gd name="connsiteX33" fmla="*/ 471488 w 842963"/>
              <a:gd name="connsiteY33" fmla="*/ 833438 h 842963"/>
              <a:gd name="connsiteX34" fmla="*/ 830263 w 842963"/>
              <a:gd name="connsiteY34" fmla="*/ 479425 h 842963"/>
              <a:gd name="connsiteX35" fmla="*/ 471488 w 842963"/>
              <a:gd name="connsiteY35" fmla="*/ 833438 h 842963"/>
              <a:gd name="connsiteX36" fmla="*/ 331788 w 842963"/>
              <a:gd name="connsiteY36" fmla="*/ 842963 h 842963"/>
              <a:gd name="connsiteX37" fmla="*/ 842963 w 842963"/>
              <a:gd name="connsiteY37" fmla="*/ 334963 h 842963"/>
              <a:gd name="connsiteX38" fmla="*/ 811213 w 842963"/>
              <a:gd name="connsiteY38" fmla="*/ 404595 h 842963"/>
              <a:gd name="connsiteX39" fmla="*/ 400050 w 842963"/>
              <a:gd name="connsiteY39" fmla="*/ 812895 h 842963"/>
              <a:gd name="connsiteX40" fmla="*/ 331788 w 842963"/>
              <a:gd name="connsiteY40" fmla="*/ 842963 h 842963"/>
            </a:gdLst>
            <a:ahLst/>
            <a:cxnLst/>
            <a:rect l="l" t="t" r="r" b="b"/>
            <a:pathLst>
              <a:path w="842963" h="842963">
                <a:moveTo>
                  <a:pt x="0" y="381001"/>
                </a:moveTo>
                <a:cubicBezTo>
                  <a:pt x="3175" y="309563"/>
                  <a:pt x="309562" y="6350"/>
                  <a:pt x="377825" y="4763"/>
                </a:cubicBezTo>
                <a:cubicBezTo>
                  <a:pt x="252412" y="130176"/>
                  <a:pt x="123825" y="258763"/>
                  <a:pt x="0" y="381001"/>
                </a:cubicBezTo>
                <a:close/>
                <a:moveTo>
                  <a:pt x="9525" y="512763"/>
                </a:moveTo>
                <a:cubicBezTo>
                  <a:pt x="6350" y="512763"/>
                  <a:pt x="3175" y="512763"/>
                  <a:pt x="0" y="511176"/>
                </a:cubicBezTo>
                <a:cubicBezTo>
                  <a:pt x="7937" y="490538"/>
                  <a:pt x="12700" y="465138"/>
                  <a:pt x="26987" y="450850"/>
                </a:cubicBezTo>
                <a:cubicBezTo>
                  <a:pt x="166687" y="307975"/>
                  <a:pt x="306387" y="166688"/>
                  <a:pt x="449262" y="26987"/>
                </a:cubicBezTo>
                <a:cubicBezTo>
                  <a:pt x="463550" y="12700"/>
                  <a:pt x="490538" y="11112"/>
                  <a:pt x="517525" y="0"/>
                </a:cubicBezTo>
                <a:cubicBezTo>
                  <a:pt x="342900" y="176213"/>
                  <a:pt x="176212" y="344488"/>
                  <a:pt x="9525" y="512763"/>
                </a:cubicBezTo>
                <a:close/>
                <a:moveTo>
                  <a:pt x="31750" y="619125"/>
                </a:moveTo>
                <a:cubicBezTo>
                  <a:pt x="39687" y="595313"/>
                  <a:pt x="39687" y="573088"/>
                  <a:pt x="50800" y="561975"/>
                </a:cubicBezTo>
                <a:cubicBezTo>
                  <a:pt x="219075" y="390525"/>
                  <a:pt x="387350" y="222250"/>
                  <a:pt x="558800" y="53975"/>
                </a:cubicBezTo>
                <a:cubicBezTo>
                  <a:pt x="569913" y="42862"/>
                  <a:pt x="592138" y="41275"/>
                  <a:pt x="609600" y="46037"/>
                </a:cubicBezTo>
                <a:cubicBezTo>
                  <a:pt x="420687" y="233362"/>
                  <a:pt x="231775" y="420687"/>
                  <a:pt x="31750" y="619125"/>
                </a:cubicBezTo>
                <a:close/>
                <a:moveTo>
                  <a:pt x="107950" y="696913"/>
                </a:moveTo>
                <a:cubicBezTo>
                  <a:pt x="103188" y="695326"/>
                  <a:pt x="96838" y="695326"/>
                  <a:pt x="92075" y="695326"/>
                </a:cubicBezTo>
                <a:cubicBezTo>
                  <a:pt x="95250" y="679451"/>
                  <a:pt x="90488" y="655638"/>
                  <a:pt x="100013" y="646113"/>
                </a:cubicBezTo>
                <a:cubicBezTo>
                  <a:pt x="279400" y="465138"/>
                  <a:pt x="460376" y="284163"/>
                  <a:pt x="642939" y="104775"/>
                </a:cubicBezTo>
                <a:cubicBezTo>
                  <a:pt x="652464" y="95250"/>
                  <a:pt x="674689" y="96838"/>
                  <a:pt x="692151" y="93663"/>
                </a:cubicBezTo>
                <a:cubicBezTo>
                  <a:pt x="690564" y="100013"/>
                  <a:pt x="690564" y="104775"/>
                  <a:pt x="690564" y="111125"/>
                </a:cubicBezTo>
                <a:cubicBezTo>
                  <a:pt x="496889" y="306388"/>
                  <a:pt x="301625" y="501651"/>
                  <a:pt x="107950" y="696913"/>
                </a:cubicBezTo>
                <a:close/>
                <a:moveTo>
                  <a:pt x="139700" y="757238"/>
                </a:moveTo>
                <a:cubicBezTo>
                  <a:pt x="349250" y="547688"/>
                  <a:pt x="542926" y="352425"/>
                  <a:pt x="738188" y="157162"/>
                </a:cubicBezTo>
                <a:cubicBezTo>
                  <a:pt x="742951" y="157162"/>
                  <a:pt x="749301" y="155575"/>
                  <a:pt x="754063" y="155575"/>
                </a:cubicBezTo>
                <a:cubicBezTo>
                  <a:pt x="750888" y="171450"/>
                  <a:pt x="752476" y="190500"/>
                  <a:pt x="742951" y="200025"/>
                </a:cubicBezTo>
                <a:cubicBezTo>
                  <a:pt x="563563" y="382588"/>
                  <a:pt x="381000" y="565150"/>
                  <a:pt x="198437" y="744538"/>
                </a:cubicBezTo>
                <a:cubicBezTo>
                  <a:pt x="188912" y="754063"/>
                  <a:pt x="168275" y="752476"/>
                  <a:pt x="139700" y="757238"/>
                </a:cubicBezTo>
                <a:close/>
                <a:moveTo>
                  <a:pt x="263525" y="799505"/>
                </a:moveTo>
                <a:cubicBezTo>
                  <a:pt x="253603" y="800101"/>
                  <a:pt x="242888" y="798513"/>
                  <a:pt x="233363" y="795338"/>
                </a:cubicBezTo>
                <a:cubicBezTo>
                  <a:pt x="420688" y="609601"/>
                  <a:pt x="608013" y="422275"/>
                  <a:pt x="808038" y="223838"/>
                </a:cubicBezTo>
                <a:cubicBezTo>
                  <a:pt x="800101" y="254000"/>
                  <a:pt x="800101" y="277813"/>
                  <a:pt x="787401" y="290513"/>
                </a:cubicBezTo>
                <a:cubicBezTo>
                  <a:pt x="622301" y="458788"/>
                  <a:pt x="455613" y="625476"/>
                  <a:pt x="288925" y="790576"/>
                </a:cubicBezTo>
                <a:cubicBezTo>
                  <a:pt x="282575" y="796132"/>
                  <a:pt x="273447" y="798910"/>
                  <a:pt x="263525" y="799505"/>
                </a:cubicBezTo>
                <a:close/>
                <a:moveTo>
                  <a:pt x="471488" y="833438"/>
                </a:moveTo>
                <a:cubicBezTo>
                  <a:pt x="592138" y="714907"/>
                  <a:pt x="714376" y="594795"/>
                  <a:pt x="830263" y="479425"/>
                </a:cubicBezTo>
                <a:cubicBezTo>
                  <a:pt x="833438" y="539481"/>
                  <a:pt x="544513" y="830277"/>
                  <a:pt x="471488" y="833438"/>
                </a:cubicBezTo>
                <a:close/>
                <a:moveTo>
                  <a:pt x="331788" y="842963"/>
                </a:moveTo>
                <a:cubicBezTo>
                  <a:pt x="504826" y="672047"/>
                  <a:pt x="668338" y="509044"/>
                  <a:pt x="842963" y="334963"/>
                </a:cubicBezTo>
                <a:cubicBezTo>
                  <a:pt x="830263" y="363449"/>
                  <a:pt x="825501" y="388770"/>
                  <a:pt x="811213" y="404595"/>
                </a:cubicBezTo>
                <a:cubicBezTo>
                  <a:pt x="674688" y="540695"/>
                  <a:pt x="538163" y="678377"/>
                  <a:pt x="400050" y="812895"/>
                </a:cubicBezTo>
                <a:cubicBezTo>
                  <a:pt x="385763" y="827137"/>
                  <a:pt x="360363" y="831885"/>
                  <a:pt x="331788" y="842963"/>
                </a:cubicBezTo>
                <a:close/>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flipH="1">
            <a:off x="-2126757" y="2823542"/>
            <a:ext cx="3909121" cy="3906889"/>
          </a:xfrm>
          <a:prstGeom prst="ellipse">
            <a:avLst/>
          </a:prstGeom>
          <a:solidFill>
            <a:schemeClr val="accent4">
              <a:alpha val="8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1" name="标题 1"/>
          <p:cNvSpPr txBox="1"/>
          <p:nvPr/>
        </p:nvSpPr>
        <p:spPr>
          <a:xfrm flipH="1">
            <a:off x="3944843" y="2763077"/>
            <a:ext cx="947304" cy="947304"/>
          </a:xfrm>
          <a:prstGeom prst="ellipse">
            <a:avLst/>
          </a:prstGeom>
          <a:gradFill>
            <a:gsLst>
              <a:gs pos="15000">
                <a:schemeClr val="accent1">
                  <a:lumMod val="40000"/>
                  <a:lumOff val="60000"/>
                </a:schemeClr>
              </a:gs>
              <a:gs pos="72000">
                <a:schemeClr val="accent1"/>
              </a:gs>
            </a:gsLst>
            <a:lin ang="8400000" scaled="0"/>
          </a:gradFill>
          <a:ln cap="sq">
            <a:noFill/>
          </a:ln>
        </p:spPr>
        <p:txBody>
          <a:bodyPr vert="horz" wrap="square" lIns="91440" tIns="45720" rIns="91440" bIns="45720" rtlCol="0" anchor="t"/>
          <a:lstStyle/>
          <a:p>
            <a:pPr algn="l">
              <a:lnSpc>
                <a:spcPct val="110000"/>
              </a:lnSpc>
            </a:pPr>
            <a:endParaRPr kumimoji="1" lang="zh-CN" altLang="en-US"/>
          </a:p>
        </p:txBody>
      </p:sp>
      <p:sp>
        <p:nvSpPr>
          <p:cNvPr id="22" name="标题 1"/>
          <p:cNvSpPr txBox="1"/>
          <p:nvPr/>
        </p:nvSpPr>
        <p:spPr>
          <a:xfrm flipH="1">
            <a:off x="3230850" y="4726585"/>
            <a:ext cx="953309" cy="953309"/>
          </a:xfrm>
          <a:custGeom>
            <a:avLst/>
            <a:gdLst>
              <a:gd name="T0" fmla="*/ 136 w 272"/>
              <a:gd name="T1" fmla="*/ 232 h 272"/>
              <a:gd name="T2" fmla="*/ 40 w 272"/>
              <a:gd name="T3" fmla="*/ 136 h 272"/>
              <a:gd name="T4" fmla="*/ 136 w 272"/>
              <a:gd name="T5" fmla="*/ 40 h 272"/>
              <a:gd name="T6" fmla="*/ 232 w 272"/>
              <a:gd name="T7" fmla="*/ 136 h 272"/>
              <a:gd name="T8" fmla="*/ 136 w 272"/>
              <a:gd name="T9" fmla="*/ 232 h 272"/>
              <a:gd name="T10" fmla="*/ 136 w 272"/>
              <a:gd name="T11" fmla="*/ 0 h 272"/>
              <a:gd name="T12" fmla="*/ 0 w 272"/>
              <a:gd name="T13" fmla="*/ 136 h 272"/>
              <a:gd name="T14" fmla="*/ 136 w 272"/>
              <a:gd name="T15" fmla="*/ 272 h 272"/>
              <a:gd name="T16" fmla="*/ 272 w 272"/>
              <a:gd name="T17" fmla="*/ 136 h 272"/>
              <a:gd name="T18" fmla="*/ 136 w 272"/>
              <a:gd name="T19" fmla="*/ 0 h 272"/>
            </a:gdLst>
            <a:ahLst/>
            <a:cxnLst/>
            <a:rect l="0" t="0" r="r" b="b"/>
            <a:pathLst>
              <a:path w="272" h="272">
                <a:moveTo>
                  <a:pt x="136" y="232"/>
                </a:moveTo>
                <a:cubicBezTo>
                  <a:pt x="83" y="232"/>
                  <a:pt x="40" y="189"/>
                  <a:pt x="40" y="136"/>
                </a:cubicBezTo>
                <a:cubicBezTo>
                  <a:pt x="40" y="84"/>
                  <a:pt x="83" y="40"/>
                  <a:pt x="136" y="40"/>
                </a:cubicBezTo>
                <a:cubicBezTo>
                  <a:pt x="188" y="40"/>
                  <a:pt x="232" y="84"/>
                  <a:pt x="232" y="136"/>
                </a:cubicBezTo>
                <a:cubicBezTo>
                  <a:pt x="232" y="189"/>
                  <a:pt x="188" y="232"/>
                  <a:pt x="136" y="232"/>
                </a:cubicBezTo>
                <a:moveTo>
                  <a:pt x="136" y="0"/>
                </a:moveTo>
                <a:cubicBezTo>
                  <a:pt x="61" y="0"/>
                  <a:pt x="0" y="61"/>
                  <a:pt x="0" y="136"/>
                </a:cubicBezTo>
                <a:cubicBezTo>
                  <a:pt x="0" y="211"/>
                  <a:pt x="61" y="272"/>
                  <a:pt x="136" y="272"/>
                </a:cubicBezTo>
                <a:cubicBezTo>
                  <a:pt x="211" y="272"/>
                  <a:pt x="272" y="211"/>
                  <a:pt x="272" y="136"/>
                </a:cubicBezTo>
                <a:cubicBezTo>
                  <a:pt x="272" y="61"/>
                  <a:pt x="211" y="0"/>
                  <a:pt x="136" y="0"/>
                </a:cubicBezTo>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sp>
        <p:nvSpPr>
          <p:cNvPr id="23" name="标题 1"/>
          <p:cNvSpPr txBox="1"/>
          <p:nvPr/>
        </p:nvSpPr>
        <p:spPr>
          <a:xfrm flipH="1">
            <a:off x="3047453" y="1873598"/>
            <a:ext cx="540686" cy="540686"/>
          </a:xfrm>
          <a:prstGeom prst="donut">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7103478" flipH="1">
            <a:off x="1884535" y="463306"/>
            <a:ext cx="202580" cy="202580"/>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V="1">
            <a:off x="1088299" y="-40638"/>
            <a:ext cx="712653" cy="712653"/>
          </a:xfrm>
          <a:custGeom>
            <a:avLst/>
            <a:gdLst/>
            <a:ahLst/>
            <a:cxnLst/>
            <a:rect l="0" t="0" r="0" b="0"/>
            <a:pathLst>
              <a:path w="493930" h="493930">
                <a:moveTo>
                  <a:pt x="495035" y="249502"/>
                </a:moveTo>
                <a:cubicBezTo>
                  <a:pt x="495035" y="385106"/>
                  <a:pt x="385106" y="495035"/>
                  <a:pt x="249502" y="495035"/>
                </a:cubicBezTo>
                <a:cubicBezTo>
                  <a:pt x="113897" y="495035"/>
                  <a:pt x="3968" y="385106"/>
                  <a:pt x="3968" y="249502"/>
                </a:cubicBezTo>
                <a:cubicBezTo>
                  <a:pt x="3968" y="113897"/>
                  <a:pt x="113897" y="3968"/>
                  <a:pt x="249502" y="3968"/>
                </a:cubicBezTo>
                <a:cubicBezTo>
                  <a:pt x="385106" y="3968"/>
                  <a:pt x="495035" y="113897"/>
                  <a:pt x="495035" y="249502"/>
                </a:cubicBezTo>
                <a:close/>
              </a:path>
            </a:pathLst>
          </a:custGeom>
          <a:solidFill>
            <a:schemeClr val="accent3"/>
          </a:solidFill>
          <a:ln w="7040" cap="flat">
            <a:noFill/>
            <a:miter/>
          </a:ln>
        </p:spPr>
        <p:txBody>
          <a:bodyPr vert="horz" wrap="square" lIns="91440" tIns="45720" rIns="91440" bIns="45720" rtlCol="0" anchor="t"/>
          <a:lstStyle/>
          <a:p>
            <a:pPr algn="l">
              <a:lnSpc>
                <a:spcPct val="110000"/>
              </a:lnSpc>
            </a:pPr>
            <a:endParaRPr kumimoji="1" lang="zh-CN" altLang="en-US"/>
          </a:p>
        </p:txBody>
      </p:sp>
      <p:cxnSp>
        <p:nvCxnSpPr>
          <p:cNvPr id="26" name="标题 1"/>
          <p:cNvCxnSpPr/>
          <p:nvPr/>
        </p:nvCxnSpPr>
        <p:spPr>
          <a:xfrm>
            <a:off x="7761768" y="5346761"/>
            <a:ext cx="2562447" cy="0"/>
          </a:xfrm>
          <a:prstGeom prst="straightConnector1">
            <a:avLst/>
          </a:prstGeom>
          <a:noFill/>
          <a:ln w="6350" cap="sq">
            <a:solidFill>
              <a:schemeClr val="bg1"/>
            </a:solidFill>
            <a:miter/>
            <a:tailEnd type="triangle"/>
          </a:ln>
        </p:spPr>
      </p:cxnSp>
      <p:sp>
        <p:nvSpPr>
          <p:cNvPr id="27" name="标题 1"/>
          <p:cNvSpPr txBox="1"/>
          <p:nvPr/>
        </p:nvSpPr>
        <p:spPr>
          <a:xfrm>
            <a:off x="7925627" y="591066"/>
            <a:ext cx="2203455" cy="2396608"/>
          </a:xfrm>
          <a:prstGeom prst="rect">
            <a:avLst/>
          </a:prstGeom>
          <a:noFill/>
          <a:ln>
            <a:noFill/>
          </a:ln>
        </p:spPr>
        <p:txBody>
          <a:bodyPr vert="horz" wrap="square" lIns="91440" tIns="45720" rIns="91440" bIns="45720" rtlCol="0" anchor="b"/>
          <a:lstStyle/>
          <a:p>
            <a:pPr algn="l">
              <a:lnSpc>
                <a:spcPct val="90000"/>
              </a:lnSpc>
            </a:pPr>
            <a:r>
              <a:rPr kumimoji="1" lang="en-US" altLang="zh-CN" sz="7200">
                <a:ln w="12700">
                  <a:noFill/>
                </a:ln>
                <a:solidFill>
                  <a:srgbClr val="7461E5">
                    <a:alpha val="100000"/>
                  </a:srgbClr>
                </a:solidFill>
                <a:latin typeface="OPPOSans H"/>
                <a:ea typeface="OPPOSans H"/>
                <a:cs typeface="OPPOSans H"/>
              </a:rPr>
              <a:t>02</a:t>
            </a: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F39E01-35E8-085A-45B7-83E80986B799}"/>
              </a:ext>
            </a:extLst>
          </p:cNvPr>
          <p:cNvPicPr>
            <a:picLocks noChangeAspect="1"/>
          </p:cNvPicPr>
          <p:nvPr/>
        </p:nvPicPr>
        <p:blipFill>
          <a:blip r:embed="rId2"/>
          <a:stretch>
            <a:fillRect/>
          </a:stretch>
        </p:blipFill>
        <p:spPr>
          <a:xfrm>
            <a:off x="1023298" y="144085"/>
            <a:ext cx="9771702" cy="5765406"/>
          </a:xfrm>
          <a:prstGeom prst="rect">
            <a:avLst/>
          </a:prstGeom>
        </p:spPr>
      </p:pic>
    </p:spTree>
    <p:extLst>
      <p:ext uri="{BB962C8B-B14F-4D97-AF65-F5344CB8AC3E}">
        <p14:creationId xmlns:p14="http://schemas.microsoft.com/office/powerpoint/2010/main" val="221138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400208" y="1132382"/>
            <a:ext cx="3890080" cy="5386285"/>
          </a:xfrm>
          <a:prstGeom prst="roundRect">
            <a:avLst>
              <a:gd name="adj" fmla="val 4605"/>
            </a:avLst>
          </a:prstGeom>
          <a:solidFill>
            <a:schemeClr val="bg1">
              <a:lumMod val="95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dirty="0"/>
          </a:p>
        </p:txBody>
      </p:sp>
      <p:sp>
        <p:nvSpPr>
          <p:cNvPr id="5" name="标题 1"/>
          <p:cNvSpPr txBox="1"/>
          <p:nvPr/>
        </p:nvSpPr>
        <p:spPr>
          <a:xfrm>
            <a:off x="810705" y="1208582"/>
            <a:ext cx="3264742" cy="1789440"/>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2000" dirty="0">
                <a:ln w="12700">
                  <a:noFill/>
                </a:ln>
                <a:solidFill>
                  <a:srgbClr val="000000">
                    <a:alpha val="100000"/>
                  </a:srgbClr>
                </a:solidFill>
                <a:latin typeface="Source Han Sans"/>
                <a:ea typeface="Source Han Sans"/>
                <a:cs typeface="Source Han Sans"/>
              </a:rPr>
              <a:t>  神经元是神经网络中的基本单元，模仿生物大脑中的神经细胞。每个神经元接收输入信号，通过加权求和后，加上偏差，再通过激活函数处理后输出。
   </a:t>
            </a:r>
            <a:r>
              <a:rPr kumimoji="1" lang="en-US" altLang="zh-CN" sz="2000" dirty="0" err="1">
                <a:ln w="12700">
                  <a:noFill/>
                </a:ln>
                <a:solidFill>
                  <a:srgbClr val="000000">
                    <a:alpha val="100000"/>
                  </a:srgbClr>
                </a:solidFill>
                <a:latin typeface="Source Han Sans"/>
                <a:ea typeface="Source Han Sans"/>
                <a:cs typeface="Source Han Sans"/>
              </a:rPr>
              <a:t>神经元的加权求和过程代表了对输入信号的重要性进行编码，而激活函数则决定了神经元是否应该被激活</a:t>
            </a:r>
            <a:r>
              <a:rPr kumimoji="1" lang="en-US" altLang="zh-CN" sz="2000" dirty="0">
                <a:ln w="12700">
                  <a:noFill/>
                </a:ln>
                <a:solidFill>
                  <a:srgbClr val="000000">
                    <a:alpha val="100000"/>
                  </a:srgbClr>
                </a:solidFill>
                <a:latin typeface="Source Han Sans"/>
                <a:ea typeface="Source Han Sans"/>
                <a:cs typeface="Source Han Sans"/>
              </a:rPr>
              <a:t>。</a:t>
            </a:r>
            <a:endParaRPr kumimoji="1" lang="zh-CN" altLang="en-US" sz="2000" dirty="0"/>
          </a:p>
        </p:txBody>
      </p:sp>
      <p:sp>
        <p:nvSpPr>
          <p:cNvPr id="6" name="标题 1"/>
          <p:cNvSpPr txBox="1"/>
          <p:nvPr/>
        </p:nvSpPr>
        <p:spPr>
          <a:xfrm>
            <a:off x="372903" y="1125449"/>
            <a:ext cx="437802" cy="379242"/>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8" name="标题 1"/>
          <p:cNvSpPr txBox="1"/>
          <p:nvPr/>
        </p:nvSpPr>
        <p:spPr>
          <a:xfrm>
            <a:off x="4483355" y="2514600"/>
            <a:ext cx="3225291" cy="749300"/>
          </a:xfrm>
          <a:prstGeom prst="rect">
            <a:avLst/>
          </a:prstGeom>
          <a:noFill/>
          <a:ln cap="sq">
            <a:noFill/>
          </a:ln>
          <a:effectLst/>
        </p:spPr>
        <p:txBody>
          <a:bodyPr vert="horz" wrap="square" lIns="64008" tIns="32004" rIns="64008" bIns="32004"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神经元的连接模式</a:t>
            </a:r>
            <a:endParaRPr kumimoji="1" lang="zh-CN" altLang="en-US"/>
          </a:p>
        </p:txBody>
      </p:sp>
      <p:sp>
        <p:nvSpPr>
          <p:cNvPr id="10" name="标题 1"/>
          <p:cNvSpPr txBox="1"/>
          <p:nvPr/>
        </p:nvSpPr>
        <p:spPr>
          <a:xfrm>
            <a:off x="4543643" y="1814778"/>
            <a:ext cx="494455" cy="428317"/>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2"/>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12" name="标题 1"/>
          <p:cNvSpPr txBox="1"/>
          <p:nvPr/>
        </p:nvSpPr>
        <p:spPr>
          <a:xfrm>
            <a:off x="8460676" y="2514600"/>
            <a:ext cx="2853440" cy="746760"/>
          </a:xfrm>
          <a:prstGeom prst="rect">
            <a:avLst/>
          </a:prstGeom>
          <a:noFill/>
          <a:ln cap="sq">
            <a:noFill/>
          </a:ln>
          <a:effectLst/>
        </p:spPr>
        <p:txBody>
          <a:bodyPr vert="horz" wrap="square" lIns="64008" tIns="32004" rIns="64008" bIns="32004"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神经元的激活与抑制</a:t>
            </a:r>
            <a:endParaRPr kumimoji="1" lang="zh-CN" altLang="en-US"/>
          </a:p>
        </p:txBody>
      </p:sp>
      <p:sp>
        <p:nvSpPr>
          <p:cNvPr id="14" name="标题 1"/>
          <p:cNvSpPr txBox="1"/>
          <p:nvPr/>
        </p:nvSpPr>
        <p:spPr>
          <a:xfrm>
            <a:off x="8518327" y="1981465"/>
            <a:ext cx="437802" cy="379242"/>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00000"/>
              </a:lnSpc>
            </a:pPr>
            <a:endParaRPr kumimoji="1" lang="zh-CN" altLang="en-US"/>
          </a:p>
        </p:txBody>
      </p:sp>
      <p:sp>
        <p:nvSpPr>
          <p:cNvPr id="15" name="标题 1"/>
          <p:cNvSpPr txBox="1"/>
          <p:nvPr/>
        </p:nvSpPr>
        <p:spPr>
          <a:xfrm>
            <a:off x="452878" y="276631"/>
            <a:ext cx="8171180" cy="655320"/>
          </a:xfrm>
          <a:prstGeom prst="roundRect">
            <a:avLst>
              <a:gd name="adj" fmla="val 20263"/>
            </a:avLst>
          </a:prstGeom>
          <a:gradFill>
            <a:gsLst>
              <a:gs pos="0">
                <a:schemeClr val="accent1">
                  <a:lumMod val="20000"/>
                  <a:lumOff val="80000"/>
                </a:schemeClr>
              </a:gs>
              <a:gs pos="8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617" y="385281"/>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神经元(neuron)</a:t>
            </a:r>
            <a:endParaRPr kumimoji="1" lang="zh-CN" altLang="en-US"/>
          </a:p>
        </p:txBody>
      </p:sp>
      <p:sp>
        <p:nvSpPr>
          <p:cNvPr id="17" name="标题 1"/>
          <p:cNvSpPr txBox="1"/>
          <p:nvPr/>
        </p:nvSpPr>
        <p:spPr>
          <a:xfrm>
            <a:off x="329783" y="179882"/>
            <a:ext cx="255666" cy="84881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a:extLst>
              <a:ext uri="{FF2B5EF4-FFF2-40B4-BE49-F238E27FC236}">
                <a16:creationId xmlns:a16="http://schemas.microsoft.com/office/drawing/2014/main" id="{52788958-53D7-622F-22E1-DABAF6A3D92B}"/>
              </a:ext>
            </a:extLst>
          </p:cNvPr>
          <p:cNvPicPr>
            <a:picLocks noChangeAspect="1"/>
          </p:cNvPicPr>
          <p:nvPr/>
        </p:nvPicPr>
        <p:blipFill>
          <a:blip r:embed="rId2"/>
          <a:stretch>
            <a:fillRect/>
          </a:stretch>
        </p:blipFill>
        <p:spPr>
          <a:xfrm>
            <a:off x="4483355" y="931951"/>
            <a:ext cx="6504495" cy="45070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796213" y="1638159"/>
            <a:ext cx="8599573" cy="1994975"/>
          </a:xfrm>
          <a:prstGeom prst="roundRect">
            <a:avLst>
              <a:gd name="adj" fmla="val 8667"/>
            </a:avLst>
          </a:prstGeom>
          <a:solidFill>
            <a:schemeClr val="bg1"/>
          </a:solidFill>
          <a:ln w="12700" cap="sq">
            <a:solidFill>
              <a:schemeClr val="tx1">
                <a:lumMod val="65000"/>
                <a:lumOff val="35000"/>
                <a:alpha val="50000"/>
              </a:schemeClr>
            </a:solidFill>
            <a:miter/>
          </a:ln>
          <a:effectLst/>
        </p:spPr>
        <p:txBody>
          <a:bodyPr vert="horz" wrap="square" lIns="91440" tIns="45720" rIns="91440" bIns="45720" rtlCol="0" anchor="ctr"/>
          <a:lstStyle/>
          <a:p>
            <a:pPr>
              <a:lnSpc>
                <a:spcPct val="110000"/>
              </a:lnSpc>
            </a:pPr>
            <a:r>
              <a:rPr kumimoji="1" lang="zh-CN" altLang="en-US" dirty="0"/>
              <a:t>        当信息作为输入传入到神经元的时候，神经元会分配给每一个信息一个相关权重，然后将输入的信息乘于相应的权重，就是该信息的输入。在开始的时候，神经元会初始化每个信息的权重，之后根据相应的反馈和模型训练来更新每个信息的权重。被赋予高权重的信息是被神经元认为相比于重要的信息更加重要的信息，而权重为</a:t>
            </a:r>
            <a:r>
              <a:rPr kumimoji="1" lang="en-US" altLang="zh-CN" dirty="0"/>
              <a:t>0</a:t>
            </a:r>
            <a:r>
              <a:rPr kumimoji="1" lang="zh-CN" altLang="en-US" dirty="0"/>
              <a:t>的信息则会被认为是对神经元活动影响微乎其微的信息。</a:t>
            </a:r>
          </a:p>
        </p:txBody>
      </p:sp>
      <p:sp>
        <p:nvSpPr>
          <p:cNvPr id="13" name="标题 1"/>
          <p:cNvSpPr txBox="1"/>
          <p:nvPr/>
        </p:nvSpPr>
        <p:spPr>
          <a:xfrm rot="10800000">
            <a:off x="1536585" y="1556193"/>
            <a:ext cx="519256" cy="519256"/>
          </a:xfrm>
          <a:prstGeom prst="ellipse">
            <a:avLst/>
          </a:prstGeom>
          <a:solidFill>
            <a:schemeClr val="accent1"/>
          </a:solidFill>
          <a:ln w="3175" cap="flat">
            <a:noFill/>
          </a:ln>
          <a:effectLst/>
        </p:spPr>
        <p:txBody>
          <a:bodyPr vert="horz" wrap="square" lIns="91440" tIns="45720" rIns="91440" bIns="45720" rtlCol="0" anchor="ctr"/>
          <a:lstStyle/>
          <a:p>
            <a:pPr algn="ctr">
              <a:lnSpc>
                <a:spcPct val="150000"/>
              </a:lnSpc>
            </a:pPr>
            <a:endParaRPr kumimoji="1" lang="zh-CN" altLang="en-US"/>
          </a:p>
        </p:txBody>
      </p:sp>
      <p:sp>
        <p:nvSpPr>
          <p:cNvPr id="15" name="标题 1"/>
          <p:cNvSpPr txBox="1"/>
          <p:nvPr/>
        </p:nvSpPr>
        <p:spPr>
          <a:xfrm>
            <a:off x="452878" y="276631"/>
            <a:ext cx="8171180" cy="655320"/>
          </a:xfrm>
          <a:prstGeom prst="roundRect">
            <a:avLst>
              <a:gd name="adj" fmla="val 20263"/>
            </a:avLst>
          </a:prstGeom>
          <a:gradFill>
            <a:gsLst>
              <a:gs pos="0">
                <a:schemeClr val="accent1">
                  <a:lumMod val="20000"/>
                  <a:lumOff val="80000"/>
                </a:schemeClr>
              </a:gs>
              <a:gs pos="8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617" y="385281"/>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权重(weights)</a:t>
            </a:r>
            <a:endParaRPr kumimoji="1" lang="zh-CN" altLang="en-US"/>
          </a:p>
        </p:txBody>
      </p:sp>
      <p:sp>
        <p:nvSpPr>
          <p:cNvPr id="17" name="标题 1"/>
          <p:cNvSpPr txBox="1"/>
          <p:nvPr/>
        </p:nvSpPr>
        <p:spPr>
          <a:xfrm>
            <a:off x="329783" y="179882"/>
            <a:ext cx="255666" cy="84881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a:extLst>
              <a:ext uri="{FF2B5EF4-FFF2-40B4-BE49-F238E27FC236}">
                <a16:creationId xmlns:a16="http://schemas.microsoft.com/office/drawing/2014/main" id="{BA67897C-FE05-54EF-D6A7-8E25E5FB61C3}"/>
              </a:ext>
            </a:extLst>
          </p:cNvPr>
          <p:cNvPicPr>
            <a:picLocks noChangeAspect="1"/>
          </p:cNvPicPr>
          <p:nvPr/>
        </p:nvPicPr>
        <p:blipFill>
          <a:blip r:embed="rId3"/>
          <a:stretch>
            <a:fillRect/>
          </a:stretch>
        </p:blipFill>
        <p:spPr>
          <a:xfrm>
            <a:off x="3559551" y="3456733"/>
            <a:ext cx="4763165" cy="312463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2439511" y="2053389"/>
            <a:ext cx="1665492" cy="1435769"/>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1008877" y="2839452"/>
            <a:ext cx="1665492" cy="1435769"/>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2423469" y="3625515"/>
            <a:ext cx="1665492" cy="1435769"/>
          </a:xfrm>
          <a:prstGeom prst="hexag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664581" y="1833063"/>
            <a:ext cx="6505842" cy="848228"/>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偏差是神经元激活函数的偏移量，它允许神经网络学习到不同的特征空间。
偏差使得每个神经元可以独立地调整其输出，增加了网络的灵活性和表达能力。</a:t>
            </a:r>
            <a:endParaRPr kumimoji="1" lang="zh-CN" altLang="en-US"/>
          </a:p>
        </p:txBody>
      </p:sp>
      <p:sp>
        <p:nvSpPr>
          <p:cNvPr id="7" name="标题 1"/>
          <p:cNvSpPr txBox="1"/>
          <p:nvPr/>
        </p:nvSpPr>
        <p:spPr>
          <a:xfrm>
            <a:off x="4664581" y="1420257"/>
            <a:ext cx="6505842" cy="405058"/>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7461E5">
                    <a:alpha val="100000"/>
                  </a:srgbClr>
                </a:solidFill>
                <a:latin typeface="Source Han Sans CN Bold"/>
                <a:ea typeface="Source Han Sans CN Bold"/>
                <a:cs typeface="Source Han Sans CN Bold"/>
              </a:rPr>
              <a:t>偏差的作用</a:t>
            </a:r>
            <a:endParaRPr kumimoji="1" lang="zh-CN" altLang="en-US"/>
          </a:p>
        </p:txBody>
      </p:sp>
      <p:sp>
        <p:nvSpPr>
          <p:cNvPr id="8" name="标题 1"/>
          <p:cNvSpPr txBox="1"/>
          <p:nvPr/>
        </p:nvSpPr>
        <p:spPr>
          <a:xfrm>
            <a:off x="4664581" y="3418499"/>
            <a:ext cx="6505842" cy="848228"/>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偏差通常被初始化为较小的常数值，如0或1，以避免激活函数在训练初期就饱和。
适当的偏差初始化有助于网络更快地收敛，并减少训练时间。</a:t>
            </a:r>
            <a:endParaRPr kumimoji="1" lang="zh-CN" altLang="en-US"/>
          </a:p>
        </p:txBody>
      </p:sp>
      <p:sp>
        <p:nvSpPr>
          <p:cNvPr id="9" name="标题 1"/>
          <p:cNvSpPr txBox="1"/>
          <p:nvPr/>
        </p:nvSpPr>
        <p:spPr>
          <a:xfrm>
            <a:off x="4664581" y="3005693"/>
            <a:ext cx="6505842" cy="405058"/>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46A6FE">
                    <a:alpha val="100000"/>
                  </a:srgbClr>
                </a:solidFill>
                <a:latin typeface="Source Han Sans CN Bold"/>
                <a:ea typeface="Source Han Sans CN Bold"/>
                <a:cs typeface="Source Han Sans CN Bold"/>
              </a:rPr>
              <a:t>偏差的初始化</a:t>
            </a:r>
            <a:endParaRPr kumimoji="1" lang="zh-CN" altLang="en-US"/>
          </a:p>
        </p:txBody>
      </p:sp>
      <p:sp>
        <p:nvSpPr>
          <p:cNvPr id="10" name="标题 1"/>
          <p:cNvSpPr txBox="1"/>
          <p:nvPr/>
        </p:nvSpPr>
        <p:spPr>
          <a:xfrm>
            <a:off x="4664581" y="4995916"/>
            <a:ext cx="6505842" cy="848228"/>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与权重类似，偏差在训练过程中也会被更新。偏差的更新有助于调整神经元的输出，使其更好地适应训练数据。</a:t>
            </a:r>
            <a:endParaRPr kumimoji="1" lang="zh-CN" altLang="en-US"/>
          </a:p>
        </p:txBody>
      </p:sp>
      <p:sp>
        <p:nvSpPr>
          <p:cNvPr id="11" name="标题 1"/>
          <p:cNvSpPr txBox="1"/>
          <p:nvPr/>
        </p:nvSpPr>
        <p:spPr>
          <a:xfrm>
            <a:off x="4664581" y="4583110"/>
            <a:ext cx="6505842" cy="405058"/>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7461E5">
                    <a:alpha val="100000"/>
                  </a:srgbClr>
                </a:solidFill>
                <a:latin typeface="Source Han Sans CN Bold"/>
                <a:ea typeface="Source Han Sans CN Bold"/>
                <a:cs typeface="Source Han Sans CN Bold"/>
              </a:rPr>
              <a:t>偏差的更新</a:t>
            </a:r>
            <a:endParaRPr kumimoji="1" lang="zh-CN" altLang="en-US"/>
          </a:p>
        </p:txBody>
      </p:sp>
      <p:sp>
        <p:nvSpPr>
          <p:cNvPr id="12" name="标题 1"/>
          <p:cNvSpPr txBox="1"/>
          <p:nvPr/>
        </p:nvSpPr>
        <p:spPr>
          <a:xfrm>
            <a:off x="1584497" y="3332226"/>
            <a:ext cx="514252" cy="45022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3015131" y="2538159"/>
            <a:ext cx="514252" cy="46622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2999089" y="4086274"/>
            <a:ext cx="514252" cy="51425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452878" y="276631"/>
            <a:ext cx="8171180" cy="655320"/>
          </a:xfrm>
          <a:prstGeom prst="roundRect">
            <a:avLst>
              <a:gd name="adj" fmla="val 20263"/>
            </a:avLst>
          </a:prstGeom>
          <a:gradFill>
            <a:gsLst>
              <a:gs pos="0">
                <a:schemeClr val="accent1">
                  <a:lumMod val="20000"/>
                  <a:lumOff val="80000"/>
                </a:schemeClr>
              </a:gs>
              <a:gs pos="8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617" y="385281"/>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偏差(bias)</a:t>
            </a:r>
            <a:endParaRPr kumimoji="1" lang="zh-CN" altLang="en-US"/>
          </a:p>
        </p:txBody>
      </p:sp>
      <p:sp>
        <p:nvSpPr>
          <p:cNvPr id="17" name="标题 1"/>
          <p:cNvSpPr txBox="1"/>
          <p:nvPr/>
        </p:nvSpPr>
        <p:spPr>
          <a:xfrm>
            <a:off x="329783" y="179882"/>
            <a:ext cx="255666" cy="84881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24501" y="2865120"/>
            <a:ext cx="5994400" cy="3716249"/>
          </a:xfrm>
          <a:prstGeom prst="rect">
            <a:avLst/>
          </a:prstGeom>
          <a:noFill/>
          <a:ln>
            <a:noFill/>
          </a:ln>
        </p:spPr>
        <p:txBody>
          <a:bodyPr vert="horz" wrap="square" lIns="0" tIns="0" rIns="0" bIns="0" rtlCol="0" anchor="t"/>
          <a:lstStyle/>
          <a:p>
            <a:r>
              <a:rPr lang="zh-CN" altLang="en-US" b="1" dirty="0"/>
              <a:t>为什么需要激活函数？</a:t>
            </a:r>
          </a:p>
          <a:p>
            <a:pPr>
              <a:buFont typeface="+mj-lt"/>
              <a:buAutoNum type="arabicPeriod"/>
            </a:pPr>
            <a:r>
              <a:rPr lang="zh-CN" altLang="en-US" b="1" dirty="0"/>
              <a:t>引入非线性</a:t>
            </a:r>
            <a:r>
              <a:rPr lang="zh-CN" altLang="en-US" dirty="0"/>
              <a:t>：</a:t>
            </a:r>
            <a:br>
              <a:rPr lang="zh-CN" altLang="en-US" dirty="0"/>
            </a:br>
            <a:r>
              <a:rPr lang="zh-CN" altLang="en-US" dirty="0"/>
              <a:t>如果没有激活函数（即线性激活），网络层的输出只是输入的线性组合，无论多少层都等效于一个单层模型，无法表示复杂的非线性关系。激活函数解决了这一问题。</a:t>
            </a:r>
          </a:p>
          <a:p>
            <a:pPr>
              <a:buFont typeface="+mj-lt"/>
              <a:buAutoNum type="arabicPeriod"/>
            </a:pPr>
            <a:r>
              <a:rPr lang="zh-CN" altLang="en-US" b="1" dirty="0"/>
              <a:t>学习复杂特征</a:t>
            </a:r>
            <a:r>
              <a:rPr lang="zh-CN" altLang="en-US" dirty="0"/>
              <a:t>：</a:t>
            </a:r>
            <a:br>
              <a:rPr lang="zh-CN" altLang="en-US" dirty="0"/>
            </a:br>
            <a:r>
              <a:rPr lang="zh-CN" altLang="en-US" dirty="0"/>
              <a:t>激活函数使网络能够学习非线性特征，如图像分类、自然语言处理中的复杂模式。</a:t>
            </a:r>
          </a:p>
          <a:p>
            <a:pPr>
              <a:buFont typeface="+mj-lt"/>
              <a:buAutoNum type="arabicPeriod"/>
            </a:pPr>
            <a:r>
              <a:rPr lang="zh-CN" altLang="en-US" b="1" dirty="0"/>
              <a:t>限制输出范围</a:t>
            </a:r>
            <a:r>
              <a:rPr lang="zh-CN" altLang="en-US" dirty="0"/>
              <a:t>：</a:t>
            </a:r>
            <a:br>
              <a:rPr lang="zh-CN" altLang="en-US" dirty="0"/>
            </a:br>
            <a:r>
              <a:rPr lang="zh-CN" altLang="en-US" dirty="0"/>
              <a:t>某些激活函数（如 </a:t>
            </a:r>
            <a:r>
              <a:rPr lang="en-US" altLang="zh-CN" dirty="0"/>
              <a:t>Sigmoid</a:t>
            </a:r>
            <a:r>
              <a:rPr lang="zh-CN" altLang="en-US" dirty="0"/>
              <a:t>）将输出限制在固定范围，方便模型收敛和稳定。</a:t>
            </a:r>
          </a:p>
        </p:txBody>
      </p:sp>
      <p:sp>
        <p:nvSpPr>
          <p:cNvPr id="7" name="标题 1"/>
          <p:cNvSpPr txBox="1"/>
          <p:nvPr/>
        </p:nvSpPr>
        <p:spPr>
          <a:xfrm>
            <a:off x="4854148" y="1875934"/>
            <a:ext cx="243424" cy="22069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452878" y="276631"/>
            <a:ext cx="8171180" cy="655320"/>
          </a:xfrm>
          <a:prstGeom prst="roundRect">
            <a:avLst>
              <a:gd name="adj" fmla="val 20263"/>
            </a:avLst>
          </a:prstGeom>
          <a:gradFill>
            <a:gsLst>
              <a:gs pos="0">
                <a:schemeClr val="accent1">
                  <a:lumMod val="20000"/>
                  <a:lumOff val="80000"/>
                </a:schemeClr>
              </a:gs>
              <a:gs pos="8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83617" y="385281"/>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激活函数(Activation function)</a:t>
            </a:r>
            <a:endParaRPr kumimoji="1" lang="zh-CN" altLang="en-US"/>
          </a:p>
        </p:txBody>
      </p:sp>
      <p:sp>
        <p:nvSpPr>
          <p:cNvPr id="18" name="标题 1"/>
          <p:cNvSpPr txBox="1"/>
          <p:nvPr/>
        </p:nvSpPr>
        <p:spPr>
          <a:xfrm>
            <a:off x="329783" y="179882"/>
            <a:ext cx="255666" cy="84881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0" name="图片 19">
            <a:extLst>
              <a:ext uri="{FF2B5EF4-FFF2-40B4-BE49-F238E27FC236}">
                <a16:creationId xmlns:a16="http://schemas.microsoft.com/office/drawing/2014/main" id="{E7E3B5DD-32EF-6A75-F181-FE08C740D4B1}"/>
              </a:ext>
            </a:extLst>
          </p:cNvPr>
          <p:cNvPicPr>
            <a:picLocks noChangeAspect="1"/>
          </p:cNvPicPr>
          <p:nvPr/>
        </p:nvPicPr>
        <p:blipFill>
          <a:blip r:embed="rId2"/>
          <a:stretch>
            <a:fillRect/>
          </a:stretch>
        </p:blipFill>
        <p:spPr>
          <a:xfrm>
            <a:off x="323472" y="1317232"/>
            <a:ext cx="4877557" cy="3870235"/>
          </a:xfrm>
          <a:prstGeom prst="rect">
            <a:avLst/>
          </a:prstGeom>
        </p:spPr>
      </p:pic>
      <p:sp>
        <p:nvSpPr>
          <p:cNvPr id="21" name="文本框 20">
            <a:extLst>
              <a:ext uri="{FF2B5EF4-FFF2-40B4-BE49-F238E27FC236}">
                <a16:creationId xmlns:a16="http://schemas.microsoft.com/office/drawing/2014/main" id="{B667A3FA-C6B0-088A-2742-475EB3CCC301}"/>
              </a:ext>
            </a:extLst>
          </p:cNvPr>
          <p:cNvSpPr txBox="1"/>
          <p:nvPr/>
        </p:nvSpPr>
        <p:spPr>
          <a:xfrm>
            <a:off x="5770880" y="1670533"/>
            <a:ext cx="4521200" cy="921747"/>
          </a:xfrm>
          <a:prstGeom prst="rect">
            <a:avLst/>
          </a:prstGeom>
          <a:noFill/>
        </p:spPr>
        <p:txBody>
          <a:bodyPr wrap="square" rtlCol="0">
            <a:spAutoFit/>
          </a:bodyPr>
          <a:lstStyle/>
          <a:p>
            <a:r>
              <a:rPr lang="zh-CN" altLang="en-US" b="0" i="0" dirty="0">
                <a:solidFill>
                  <a:srgbClr val="4D4D4D"/>
                </a:solidFill>
                <a:effectLst/>
                <a:latin typeface="-apple-system"/>
              </a:rPr>
              <a:t>激活函数的作用是将输入信号转化为输出信号。应用过激活函数的输入类似于</a:t>
            </a:r>
            <a:r>
              <a:rPr lang="en-US" altLang="zh-CN" b="1" i="1" dirty="0">
                <a:solidFill>
                  <a:srgbClr val="4D4D4D"/>
                </a:solidFill>
                <a:effectLst/>
                <a:latin typeface="-apple-system"/>
              </a:rPr>
              <a:t>f(a</a:t>
            </a:r>
            <a:r>
              <a:rPr lang="en-US" altLang="zh-CN" b="1" i="0" dirty="0">
                <a:solidFill>
                  <a:srgbClr val="4D4D4D"/>
                </a:solidFill>
                <a:effectLst/>
                <a:latin typeface="-apple-system"/>
              </a:rPr>
              <a:t>)*</a:t>
            </a:r>
            <a:r>
              <a:rPr lang="zh-CN" altLang="en-US" b="0" i="0" dirty="0">
                <a:solidFill>
                  <a:srgbClr val="4D4D4D"/>
                </a:solidFill>
                <a:effectLst/>
                <a:latin typeface="-apple-system"/>
              </a:rPr>
              <a:t> 的形式</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134344" y="4533444"/>
            <a:ext cx="496560" cy="496560"/>
          </a:xfrm>
          <a:prstGeom prst="ellipse">
            <a:avLst/>
          </a:prstGeom>
          <a:solidFill>
            <a:schemeClr val="bg1"/>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flipV="1">
            <a:off x="5257511" y="4672190"/>
            <a:ext cx="250226" cy="21906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1049528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72896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96264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19176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2544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659120" y="5719984"/>
            <a:ext cx="121920" cy="1219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0800000">
            <a:off x="4988689" y="3715242"/>
            <a:ext cx="6466103" cy="2862161"/>
          </a:xfrm>
          <a:custGeom>
            <a:avLst/>
            <a:gdLst>
              <a:gd name="connsiteX0" fmla="*/ 6103220 w 6261903"/>
              <a:gd name="connsiteY0" fmla="*/ 1858123 h 1858123"/>
              <a:gd name="connsiteX1" fmla="*/ 158683 w 6261903"/>
              <a:gd name="connsiteY1" fmla="*/ 1858123 h 1858123"/>
              <a:gd name="connsiteX2" fmla="*/ 0 w 6261903"/>
              <a:gd name="connsiteY2" fmla="*/ 1699440 h 1858123"/>
              <a:gd name="connsiteX3" fmla="*/ 0 w 6261903"/>
              <a:gd name="connsiteY3" fmla="*/ 455124 h 1858123"/>
              <a:gd name="connsiteX4" fmla="*/ 158683 w 6261903"/>
              <a:gd name="connsiteY4" fmla="*/ 296441 h 1858123"/>
              <a:gd name="connsiteX5" fmla="*/ 1100152 w 6261903"/>
              <a:gd name="connsiteY5" fmla="*/ 296441 h 1858123"/>
              <a:gd name="connsiteX6" fmla="*/ 1646499 w 6261903"/>
              <a:gd name="connsiteY6" fmla="*/ 0 h 1858123"/>
              <a:gd name="connsiteX7" fmla="*/ 2192846 w 6261903"/>
              <a:gd name="connsiteY7" fmla="*/ 296441 h 1858123"/>
              <a:gd name="connsiteX8" fmla="*/ 6103220 w 6261903"/>
              <a:gd name="connsiteY8" fmla="*/ 296441 h 1858123"/>
              <a:gd name="connsiteX9" fmla="*/ 6261903 w 6261903"/>
              <a:gd name="connsiteY9" fmla="*/ 455124 h 1858123"/>
              <a:gd name="connsiteX10" fmla="*/ 6261903 w 6261903"/>
              <a:gd name="connsiteY10" fmla="*/ 1699440 h 1858123"/>
              <a:gd name="connsiteX11" fmla="*/ 6103220 w 6261903"/>
              <a:gd name="connsiteY11" fmla="*/ 1858123 h 1858123"/>
            </a:gdLst>
            <a:ahLst/>
            <a:cxnLst/>
            <a:rect l="l" t="t" r="r" b="b"/>
            <a:pathLst>
              <a:path w="6261903" h="1858123">
                <a:moveTo>
                  <a:pt x="6103220" y="1858123"/>
                </a:moveTo>
                <a:lnTo>
                  <a:pt x="158683" y="1858123"/>
                </a:lnTo>
                <a:cubicBezTo>
                  <a:pt x="71045" y="1858123"/>
                  <a:pt x="0" y="1787078"/>
                  <a:pt x="0" y="1699440"/>
                </a:cubicBezTo>
                <a:lnTo>
                  <a:pt x="0" y="455124"/>
                </a:lnTo>
                <a:cubicBezTo>
                  <a:pt x="0" y="367486"/>
                  <a:pt x="71045" y="296441"/>
                  <a:pt x="158683" y="296441"/>
                </a:cubicBezTo>
                <a:lnTo>
                  <a:pt x="1100152" y="296441"/>
                </a:lnTo>
                <a:lnTo>
                  <a:pt x="1646499" y="0"/>
                </a:lnTo>
                <a:lnTo>
                  <a:pt x="2192846" y="296441"/>
                </a:lnTo>
                <a:lnTo>
                  <a:pt x="6103220" y="296441"/>
                </a:lnTo>
                <a:cubicBezTo>
                  <a:pt x="6190858" y="296441"/>
                  <a:pt x="6261903" y="367486"/>
                  <a:pt x="6261903" y="455124"/>
                </a:cubicBezTo>
                <a:lnTo>
                  <a:pt x="6261903" y="1699440"/>
                </a:lnTo>
                <a:cubicBezTo>
                  <a:pt x="6261903" y="1787078"/>
                  <a:pt x="6190858" y="1858123"/>
                  <a:pt x="6103220" y="1858123"/>
                </a:cubicBezTo>
                <a:close/>
              </a:path>
            </a:pathLst>
          </a:custGeom>
          <a:solidFill>
            <a:schemeClr val="accent1">
              <a:lumMod val="60000"/>
              <a:lumOff val="40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dirty="0"/>
          </a:p>
        </p:txBody>
      </p:sp>
      <p:sp>
        <p:nvSpPr>
          <p:cNvPr id="14" name="标题 1"/>
          <p:cNvSpPr txBox="1"/>
          <p:nvPr/>
        </p:nvSpPr>
        <p:spPr>
          <a:xfrm>
            <a:off x="5134344" y="2978964"/>
            <a:ext cx="496560" cy="496560"/>
          </a:xfrm>
          <a:prstGeom prst="ellipse">
            <a:avLst/>
          </a:prstGeom>
          <a:solidFill>
            <a:schemeClr val="bg1"/>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flipV="1">
            <a:off x="5257511" y="3117710"/>
            <a:ext cx="250226" cy="219069"/>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10800000">
            <a:off x="4988688" y="1309644"/>
            <a:ext cx="6466102" cy="2855859"/>
          </a:xfrm>
          <a:custGeom>
            <a:avLst/>
            <a:gdLst>
              <a:gd name="connsiteX0" fmla="*/ 6103220 w 6261903"/>
              <a:gd name="connsiteY0" fmla="*/ 1858123 h 1858123"/>
              <a:gd name="connsiteX1" fmla="*/ 158683 w 6261903"/>
              <a:gd name="connsiteY1" fmla="*/ 1858123 h 1858123"/>
              <a:gd name="connsiteX2" fmla="*/ 0 w 6261903"/>
              <a:gd name="connsiteY2" fmla="*/ 1699440 h 1858123"/>
              <a:gd name="connsiteX3" fmla="*/ 0 w 6261903"/>
              <a:gd name="connsiteY3" fmla="*/ 455124 h 1858123"/>
              <a:gd name="connsiteX4" fmla="*/ 158683 w 6261903"/>
              <a:gd name="connsiteY4" fmla="*/ 296441 h 1858123"/>
              <a:gd name="connsiteX5" fmla="*/ 1100152 w 6261903"/>
              <a:gd name="connsiteY5" fmla="*/ 296441 h 1858123"/>
              <a:gd name="connsiteX6" fmla="*/ 1646499 w 6261903"/>
              <a:gd name="connsiteY6" fmla="*/ 0 h 1858123"/>
              <a:gd name="connsiteX7" fmla="*/ 2192846 w 6261903"/>
              <a:gd name="connsiteY7" fmla="*/ 296441 h 1858123"/>
              <a:gd name="connsiteX8" fmla="*/ 6103220 w 6261903"/>
              <a:gd name="connsiteY8" fmla="*/ 296441 h 1858123"/>
              <a:gd name="connsiteX9" fmla="*/ 6261903 w 6261903"/>
              <a:gd name="connsiteY9" fmla="*/ 455124 h 1858123"/>
              <a:gd name="connsiteX10" fmla="*/ 6261903 w 6261903"/>
              <a:gd name="connsiteY10" fmla="*/ 1699440 h 1858123"/>
              <a:gd name="connsiteX11" fmla="*/ 6103220 w 6261903"/>
              <a:gd name="connsiteY11" fmla="*/ 1858123 h 1858123"/>
            </a:gdLst>
            <a:ahLst/>
            <a:cxnLst/>
            <a:rect l="l" t="t" r="r" b="b"/>
            <a:pathLst>
              <a:path w="6261903" h="1858123">
                <a:moveTo>
                  <a:pt x="6103220" y="1858123"/>
                </a:moveTo>
                <a:lnTo>
                  <a:pt x="158683" y="1858123"/>
                </a:lnTo>
                <a:cubicBezTo>
                  <a:pt x="71045" y="1858123"/>
                  <a:pt x="0" y="1787078"/>
                  <a:pt x="0" y="1699440"/>
                </a:cubicBezTo>
                <a:lnTo>
                  <a:pt x="0" y="455124"/>
                </a:lnTo>
                <a:cubicBezTo>
                  <a:pt x="0" y="367486"/>
                  <a:pt x="71045" y="296441"/>
                  <a:pt x="158683" y="296441"/>
                </a:cubicBezTo>
                <a:lnTo>
                  <a:pt x="1100152" y="296441"/>
                </a:lnTo>
                <a:lnTo>
                  <a:pt x="1646499" y="0"/>
                </a:lnTo>
                <a:lnTo>
                  <a:pt x="2192846" y="296441"/>
                </a:lnTo>
                <a:lnTo>
                  <a:pt x="6103220" y="296441"/>
                </a:lnTo>
                <a:cubicBezTo>
                  <a:pt x="6190858" y="296441"/>
                  <a:pt x="6261903" y="367486"/>
                  <a:pt x="6261903" y="455124"/>
                </a:cubicBezTo>
                <a:lnTo>
                  <a:pt x="6261903" y="1699440"/>
                </a:lnTo>
                <a:cubicBezTo>
                  <a:pt x="6261903" y="1787078"/>
                  <a:pt x="6190858" y="1858123"/>
                  <a:pt x="6103220" y="1858123"/>
                </a:cubicBezTo>
                <a:close/>
              </a:path>
            </a:pathLst>
          </a:custGeom>
          <a:solidFill>
            <a:schemeClr val="accent1">
              <a:lumMod val="20000"/>
              <a:lumOff val="80000"/>
            </a:schemeClr>
          </a:soli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134344" y="1430786"/>
            <a:ext cx="496560" cy="496560"/>
          </a:xfrm>
          <a:prstGeom prst="ellipse">
            <a:avLst/>
          </a:prstGeom>
          <a:gradFill>
            <a:gsLst>
              <a:gs pos="0">
                <a:schemeClr val="accent1"/>
              </a:gs>
              <a:gs pos="100000">
                <a:schemeClr val="accent1">
                  <a:lumMod val="75000"/>
                </a:schemeClr>
              </a:gs>
            </a:gsLst>
            <a:lin ang="0" scaled="0"/>
          </a:gradFill>
          <a:ln w="12700" cap="sq">
            <a:noFill/>
            <a:miter/>
          </a:ln>
          <a:effectLst>
            <a:outerShdw blurRad="50800" dist="38100" dir="5400000" algn="t"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H="1" flipV="1">
            <a:off x="5257511" y="1557989"/>
            <a:ext cx="250226" cy="24215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a:off x="5699760" y="1926446"/>
            <a:ext cx="5400000" cy="629920"/>
          </a:xfrm>
          <a:prstGeom prst="rect">
            <a:avLst/>
          </a:prstGeom>
          <a:noFill/>
          <a:ln>
            <a:noFill/>
          </a:ln>
        </p:spPr>
        <p:txBody>
          <a:bodyPr vert="horz" wrap="square" lIns="0" tIns="0" rIns="0" bIns="0" rtlCol="0" anchor="t"/>
          <a:lstStyle/>
          <a:p>
            <a:pPr algn="l">
              <a:lnSpc>
                <a:spcPct val="150000"/>
              </a:lnSpc>
            </a:pPr>
            <a:r>
              <a:rPr kumimoji="1" lang="en-US" altLang="zh-CN" sz="1600" dirty="0">
                <a:ln w="12700">
                  <a:noFill/>
                </a:ln>
                <a:solidFill>
                  <a:srgbClr val="7461E5">
                    <a:alpha val="100000"/>
                  </a:srgbClr>
                </a:solidFill>
                <a:latin typeface="Source Han Sans"/>
                <a:ea typeface="Source Han Sans"/>
                <a:cs typeface="Source Han Sans"/>
              </a:rPr>
              <a:t>     sigmoid函数是一个S形的曲线，其输出值在0到1之间，适合用于二分类问题的概率输出。
      sigmoid函数的导数具有梯度消失的特性，即在输入值非常大或非常小的时候，梯度接近0，这限制了网络的训练效率。</a:t>
            </a:r>
            <a:endParaRPr kumimoji="1" lang="zh-CN" altLang="en-US" sz="1600" dirty="0"/>
          </a:p>
        </p:txBody>
      </p:sp>
      <p:sp>
        <p:nvSpPr>
          <p:cNvPr id="29" name="标题 1"/>
          <p:cNvSpPr txBox="1"/>
          <p:nvPr/>
        </p:nvSpPr>
        <p:spPr>
          <a:xfrm>
            <a:off x="5699760" y="1418446"/>
            <a:ext cx="5400000" cy="457200"/>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7461E5">
                    <a:alpha val="100000"/>
                  </a:srgbClr>
                </a:solidFill>
                <a:latin typeface="Source Han Sans CN Bold"/>
                <a:ea typeface="Source Han Sans CN Bold"/>
                <a:cs typeface="Source Han Sans CN Bold"/>
              </a:rPr>
              <a:t>sigmoid函数的定义与特性</a:t>
            </a:r>
            <a:endParaRPr kumimoji="1" lang="zh-CN" altLang="en-US"/>
          </a:p>
        </p:txBody>
      </p:sp>
      <p:sp>
        <p:nvSpPr>
          <p:cNvPr id="33" name="标题 1"/>
          <p:cNvSpPr txBox="1"/>
          <p:nvPr/>
        </p:nvSpPr>
        <p:spPr>
          <a:xfrm>
            <a:off x="5506760" y="4254906"/>
            <a:ext cx="5400000" cy="629920"/>
          </a:xfrm>
          <a:prstGeom prst="rect">
            <a:avLst/>
          </a:prstGeom>
          <a:noFill/>
          <a:ln>
            <a:noFill/>
          </a:ln>
        </p:spPr>
        <p:txBody>
          <a:bodyPr vert="horz" wrap="square" lIns="0" tIns="0" rIns="0" bIns="0" rtlCol="0" anchor="t"/>
          <a:lstStyle/>
          <a:p>
            <a:pPr algn="l">
              <a:lnSpc>
                <a:spcPct val="150000"/>
              </a:lnSpc>
            </a:pPr>
            <a:r>
              <a:rPr kumimoji="1" lang="en-US" altLang="zh-CN" sz="1600" dirty="0">
                <a:ln w="12700">
                  <a:noFill/>
                </a:ln>
                <a:solidFill>
                  <a:srgbClr val="FFFFFF">
                    <a:alpha val="100000"/>
                  </a:srgbClr>
                </a:solidFill>
                <a:latin typeface="Source Han Sans"/>
                <a:ea typeface="Source Han Sans"/>
                <a:cs typeface="Source Han Sans"/>
              </a:rPr>
              <a:t>        </a:t>
            </a:r>
            <a:r>
              <a:rPr kumimoji="1" lang="en-US" altLang="zh-CN" sz="1600" dirty="0" err="1">
                <a:ln w="12700">
                  <a:noFill/>
                </a:ln>
                <a:solidFill>
                  <a:srgbClr val="FFFFFF">
                    <a:alpha val="100000"/>
                  </a:srgbClr>
                </a:solidFill>
                <a:latin typeface="Source Han Sans"/>
                <a:ea typeface="Source Han Sans"/>
                <a:cs typeface="Source Han Sans"/>
              </a:rPr>
              <a:t>sigmoid函数常用于神经网络的输出层，尤其是在二分类问题中，它能够输出一个概率值，表示类别的可能性</a:t>
            </a:r>
            <a:r>
              <a:rPr kumimoji="1" lang="en-US" altLang="zh-CN" sz="1600" dirty="0">
                <a:ln w="12700">
                  <a:noFill/>
                </a:ln>
                <a:solidFill>
                  <a:srgbClr val="FFFFFF">
                    <a:alpha val="100000"/>
                  </a:srgbClr>
                </a:solidFill>
                <a:latin typeface="Source Han Sans"/>
                <a:ea typeface="Source Han Sans"/>
                <a:cs typeface="Source Han Sans"/>
              </a:rPr>
              <a:t>。
      </a:t>
            </a:r>
            <a:r>
              <a:rPr kumimoji="1" lang="en-US" altLang="zh-CN" sz="1600" dirty="0" err="1">
                <a:ln w="12700">
                  <a:noFill/>
                </a:ln>
                <a:solidFill>
                  <a:srgbClr val="FFFFFF">
                    <a:alpha val="100000"/>
                  </a:srgbClr>
                </a:solidFill>
                <a:latin typeface="Source Han Sans"/>
                <a:ea typeface="Source Han Sans"/>
                <a:cs typeface="Source Han Sans"/>
              </a:rPr>
              <a:t>在多分类问题中，softmax函数是sigmoid的扩展，它能够输出一个概率分布，表示每个类别的概率</a:t>
            </a:r>
            <a:r>
              <a:rPr kumimoji="1" lang="en-US" altLang="zh-CN" sz="1600" dirty="0">
                <a:ln w="12700">
                  <a:noFill/>
                </a:ln>
                <a:solidFill>
                  <a:srgbClr val="FFFFFF">
                    <a:alpha val="100000"/>
                  </a:srgbClr>
                </a:solidFill>
                <a:latin typeface="Source Han Sans"/>
                <a:ea typeface="Source Han Sans"/>
                <a:cs typeface="Source Han Sans"/>
              </a:rPr>
              <a:t>。  </a:t>
            </a:r>
            <a:endParaRPr kumimoji="1" lang="zh-CN" altLang="en-US" sz="1600" dirty="0"/>
          </a:p>
        </p:txBody>
      </p:sp>
      <p:sp>
        <p:nvSpPr>
          <p:cNvPr id="37" name="标题 1"/>
          <p:cNvSpPr txBox="1"/>
          <p:nvPr/>
        </p:nvSpPr>
        <p:spPr>
          <a:xfrm>
            <a:off x="452878" y="276631"/>
            <a:ext cx="8171180" cy="655320"/>
          </a:xfrm>
          <a:prstGeom prst="roundRect">
            <a:avLst>
              <a:gd name="adj" fmla="val 20263"/>
            </a:avLst>
          </a:prstGeom>
          <a:gradFill>
            <a:gsLst>
              <a:gs pos="0">
                <a:schemeClr val="accent1">
                  <a:lumMod val="20000"/>
                  <a:lumOff val="80000"/>
                </a:schemeClr>
              </a:gs>
              <a:gs pos="8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783617" y="385281"/>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sigmoid —用于隐层神经元的输出</a:t>
            </a:r>
            <a:endParaRPr kumimoji="1" lang="zh-CN" altLang="en-US"/>
          </a:p>
        </p:txBody>
      </p:sp>
      <p:sp>
        <p:nvSpPr>
          <p:cNvPr id="39" name="标题 1"/>
          <p:cNvSpPr txBox="1"/>
          <p:nvPr/>
        </p:nvSpPr>
        <p:spPr>
          <a:xfrm>
            <a:off x="329783" y="179882"/>
            <a:ext cx="255666" cy="84881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1" name="图片 40">
            <a:extLst>
              <a:ext uri="{FF2B5EF4-FFF2-40B4-BE49-F238E27FC236}">
                <a16:creationId xmlns:a16="http://schemas.microsoft.com/office/drawing/2014/main" id="{DB6A9419-B260-4968-0EC9-631C23730ABD}"/>
              </a:ext>
            </a:extLst>
          </p:cNvPr>
          <p:cNvPicPr>
            <a:picLocks noChangeAspect="1"/>
          </p:cNvPicPr>
          <p:nvPr/>
        </p:nvPicPr>
        <p:blipFill>
          <a:blip r:embed="rId2"/>
          <a:stretch>
            <a:fillRect/>
          </a:stretch>
        </p:blipFill>
        <p:spPr>
          <a:xfrm>
            <a:off x="242093" y="1393549"/>
            <a:ext cx="4421347" cy="29116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417663" y="4148902"/>
            <a:ext cx="6047271" cy="2145577"/>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146507" y="4476613"/>
            <a:ext cx="4399682" cy="1211092"/>
          </a:xfrm>
          <a:prstGeom prst="rect">
            <a:avLst/>
          </a:prstGeom>
          <a:noFill/>
          <a:ln cap="sq">
            <a:noFill/>
          </a:ln>
        </p:spPr>
        <p:txBody>
          <a:bodyPr vert="horz" wrap="square" lIns="0" tIns="0" rIns="0" bIns="0" rtlCol="0" anchor="t"/>
          <a:lstStyle/>
          <a:p>
            <a:pPr algn="l">
              <a:lnSpc>
                <a:spcPct val="150000"/>
              </a:lnSpc>
            </a:pPr>
            <a:r>
              <a:rPr kumimoji="1" lang="en-US" altLang="zh-CN" sz="1400" dirty="0">
                <a:ln w="12700">
                  <a:noFill/>
                </a:ln>
                <a:solidFill>
                  <a:srgbClr val="262626">
                    <a:alpha val="100000"/>
                  </a:srgbClr>
                </a:solidFill>
                <a:latin typeface="Source Han Sans"/>
                <a:ea typeface="Source Han Sans"/>
                <a:cs typeface="Source Han Sans"/>
              </a:rPr>
              <a:t>        ReLu函数的定义是当输入大于0时输出输入值，当输入小于等于0时输出0。这种线性特性使得ReLu在正区间内梯度恒定，有助于缓解梯度消失问题。
        </a:t>
            </a:r>
            <a:r>
              <a:rPr kumimoji="1" lang="en-US" altLang="zh-CN" sz="1400" dirty="0" err="1">
                <a:ln w="12700">
                  <a:noFill/>
                </a:ln>
                <a:solidFill>
                  <a:srgbClr val="262626">
                    <a:alpha val="100000"/>
                  </a:srgbClr>
                </a:solidFill>
                <a:latin typeface="Source Han Sans"/>
                <a:ea typeface="Source Han Sans"/>
                <a:cs typeface="Source Han Sans"/>
              </a:rPr>
              <a:t>ReLu函数的计算效率高，参数少，这使得它在深度学习中非常受欢迎</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sz="1400" dirty="0"/>
          </a:p>
        </p:txBody>
      </p:sp>
      <p:sp>
        <p:nvSpPr>
          <p:cNvPr id="7" name="标题 1"/>
          <p:cNvSpPr txBox="1"/>
          <p:nvPr/>
        </p:nvSpPr>
        <p:spPr>
          <a:xfrm>
            <a:off x="1157324" y="4076457"/>
            <a:ext cx="4383968" cy="448963"/>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7461E5">
                    <a:alpha val="100000"/>
                  </a:srgbClr>
                </a:solidFill>
                <a:latin typeface="Source Han Sans CN Bold"/>
                <a:ea typeface="Source Han Sans CN Bold"/>
                <a:cs typeface="Source Han Sans CN Bold"/>
              </a:rPr>
              <a:t>ReLu函数的定义与优势</a:t>
            </a:r>
            <a:endParaRPr kumimoji="1" lang="zh-CN" altLang="en-US"/>
          </a:p>
        </p:txBody>
      </p:sp>
      <p:sp>
        <p:nvSpPr>
          <p:cNvPr id="10" name="标题 1"/>
          <p:cNvSpPr txBox="1"/>
          <p:nvPr/>
        </p:nvSpPr>
        <p:spPr>
          <a:xfrm>
            <a:off x="6837681" y="2754456"/>
            <a:ext cx="4722572" cy="3138343"/>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693355" y="3347540"/>
            <a:ext cx="3494151" cy="1207851"/>
          </a:xfrm>
          <a:prstGeom prst="rect">
            <a:avLst/>
          </a:prstGeom>
          <a:noFill/>
          <a:ln cap="sq">
            <a:noFill/>
          </a:ln>
        </p:spPr>
        <p:txBody>
          <a:bodyPr vert="horz" wrap="square" lIns="0" tIns="0" rIns="0" bIns="0" rtlCol="0" anchor="t"/>
          <a:lstStyle/>
          <a:p>
            <a:pPr algn="l">
              <a:lnSpc>
                <a:spcPct val="150000"/>
              </a:lnSpc>
            </a:pPr>
            <a:r>
              <a:rPr kumimoji="1" lang="en-US" altLang="zh-CN" sz="1600" dirty="0">
                <a:ln w="12700">
                  <a:noFill/>
                </a:ln>
                <a:solidFill>
                  <a:srgbClr val="262626">
                    <a:alpha val="100000"/>
                  </a:srgbClr>
                </a:solidFill>
                <a:latin typeface="Source Han Sans"/>
                <a:ea typeface="Source Han Sans"/>
                <a:cs typeface="Source Han Sans"/>
              </a:rPr>
              <a:t>      ReLu函数在输入小于等于0时梯度为0，这可能导致神经元死亡，即该神经元在训练过程中永远不会被激活。
      </a:t>
            </a:r>
            <a:r>
              <a:rPr kumimoji="1" lang="en-US" altLang="zh-CN" sz="1600" dirty="0" err="1">
                <a:ln w="12700">
                  <a:noFill/>
                </a:ln>
                <a:solidFill>
                  <a:srgbClr val="262626">
                    <a:alpha val="100000"/>
                  </a:srgbClr>
                </a:solidFill>
                <a:latin typeface="Source Han Sans"/>
                <a:ea typeface="Source Han Sans"/>
                <a:cs typeface="Source Han Sans"/>
              </a:rPr>
              <a:t>为了解决这个问题，研究者们提出了Leaky</a:t>
            </a:r>
            <a:r>
              <a:rPr kumimoji="1" lang="en-US" altLang="zh-CN" sz="1600" dirty="0">
                <a:ln w="12700">
                  <a:noFill/>
                </a:ln>
                <a:solidFill>
                  <a:srgbClr val="262626">
                    <a:alpha val="100000"/>
                  </a:srgbClr>
                </a:solidFill>
                <a:latin typeface="Source Han Sans"/>
                <a:ea typeface="Source Han Sans"/>
                <a:cs typeface="Source Han Sans"/>
              </a:rPr>
              <a:t> </a:t>
            </a:r>
            <a:r>
              <a:rPr kumimoji="1" lang="en-US" altLang="zh-CN" sz="1600" dirty="0" err="1">
                <a:ln w="12700">
                  <a:noFill/>
                </a:ln>
                <a:solidFill>
                  <a:srgbClr val="262626">
                    <a:alpha val="100000"/>
                  </a:srgbClr>
                </a:solidFill>
                <a:latin typeface="Source Han Sans"/>
                <a:ea typeface="Source Han Sans"/>
                <a:cs typeface="Source Han Sans"/>
              </a:rPr>
              <a:t>ReLu和Parametric</a:t>
            </a:r>
            <a:r>
              <a:rPr kumimoji="1" lang="en-US" altLang="zh-CN" sz="1600" dirty="0">
                <a:ln w="12700">
                  <a:noFill/>
                </a:ln>
                <a:solidFill>
                  <a:srgbClr val="262626">
                    <a:alpha val="100000"/>
                  </a:srgbClr>
                </a:solidFill>
                <a:latin typeface="Source Han Sans"/>
                <a:ea typeface="Source Han Sans"/>
                <a:cs typeface="Source Han Sans"/>
              </a:rPr>
              <a:t> ReLu等变体，它们在输入小于0时也允许有非零梯度。</a:t>
            </a:r>
            <a:endParaRPr kumimoji="1" lang="zh-CN" altLang="en-US" sz="1600" dirty="0"/>
          </a:p>
        </p:txBody>
      </p:sp>
      <p:sp>
        <p:nvSpPr>
          <p:cNvPr id="12" name="标题 1"/>
          <p:cNvSpPr txBox="1"/>
          <p:nvPr/>
        </p:nvSpPr>
        <p:spPr>
          <a:xfrm>
            <a:off x="4229356" y="6014833"/>
            <a:ext cx="491723" cy="83173"/>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735916" y="2879097"/>
            <a:ext cx="3323223" cy="364911"/>
          </a:xfrm>
          <a:prstGeom prst="rect">
            <a:avLst/>
          </a:prstGeom>
          <a:noFill/>
          <a:ln cap="sq">
            <a:noFill/>
          </a:ln>
        </p:spPr>
        <p:txBody>
          <a:bodyPr vert="horz" wrap="square" lIns="0" tIns="0" rIns="0" bIns="0" rtlCol="0" anchor="ctr"/>
          <a:lstStyle/>
          <a:p>
            <a:pPr algn="l">
              <a:lnSpc>
                <a:spcPct val="130000"/>
              </a:lnSpc>
            </a:pPr>
            <a:r>
              <a:rPr kumimoji="1" lang="en-US" altLang="zh-CN" sz="1600" dirty="0" err="1">
                <a:ln w="12700">
                  <a:noFill/>
                </a:ln>
                <a:solidFill>
                  <a:srgbClr val="7461E5">
                    <a:alpha val="100000"/>
                  </a:srgbClr>
                </a:solidFill>
                <a:latin typeface="Source Han Sans CN Bold"/>
                <a:ea typeface="Source Han Sans CN Bold"/>
                <a:cs typeface="Source Han Sans CN Bold"/>
              </a:rPr>
              <a:t>ReLu函数的局限性</a:t>
            </a:r>
            <a:endParaRPr kumimoji="1" lang="zh-CN" altLang="en-US" dirty="0"/>
          </a:p>
        </p:txBody>
      </p:sp>
      <p:sp>
        <p:nvSpPr>
          <p:cNvPr id="19" name="标题 1"/>
          <p:cNvSpPr txBox="1"/>
          <p:nvPr/>
        </p:nvSpPr>
        <p:spPr>
          <a:xfrm>
            <a:off x="11187506" y="4662240"/>
            <a:ext cx="372746" cy="67602"/>
          </a:xfrm>
          <a:prstGeom prst="roundRect">
            <a:avLst>
              <a:gd name="adj" fmla="val 50000"/>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452878" y="276631"/>
            <a:ext cx="8171180" cy="655320"/>
          </a:xfrm>
          <a:prstGeom prst="roundRect">
            <a:avLst>
              <a:gd name="adj" fmla="val 20263"/>
            </a:avLst>
          </a:prstGeom>
          <a:gradFill>
            <a:gsLst>
              <a:gs pos="0">
                <a:schemeClr val="accent1">
                  <a:lumMod val="20000"/>
                  <a:lumOff val="80000"/>
                </a:schemeClr>
              </a:gs>
              <a:gs pos="8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783617" y="385281"/>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ReLu(整流线型单位) —-用于隐层神经元输出</a:t>
            </a:r>
            <a:endParaRPr kumimoji="1" lang="zh-CN" altLang="en-US"/>
          </a:p>
        </p:txBody>
      </p:sp>
      <p:sp>
        <p:nvSpPr>
          <p:cNvPr id="26" name="标题 1"/>
          <p:cNvSpPr txBox="1"/>
          <p:nvPr/>
        </p:nvSpPr>
        <p:spPr>
          <a:xfrm>
            <a:off x="329783" y="179882"/>
            <a:ext cx="255666" cy="84881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8" name="图片 27">
            <a:extLst>
              <a:ext uri="{FF2B5EF4-FFF2-40B4-BE49-F238E27FC236}">
                <a16:creationId xmlns:a16="http://schemas.microsoft.com/office/drawing/2014/main" id="{F9E01A94-A1E5-77FF-7379-B02498800360}"/>
              </a:ext>
            </a:extLst>
          </p:cNvPr>
          <p:cNvPicPr>
            <a:picLocks noChangeAspect="1"/>
          </p:cNvPicPr>
          <p:nvPr/>
        </p:nvPicPr>
        <p:blipFill>
          <a:blip r:embed="rId2"/>
          <a:stretch>
            <a:fillRect/>
          </a:stretch>
        </p:blipFill>
        <p:spPr>
          <a:xfrm>
            <a:off x="145953" y="1666437"/>
            <a:ext cx="6523301" cy="21455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754961" y="0"/>
            <a:ext cx="7437039" cy="6858000"/>
          </a:xfrm>
          <a:custGeom>
            <a:avLst/>
            <a:gdLst>
              <a:gd name="connsiteX0" fmla="*/ 2521740 w 7437039"/>
              <a:gd name="connsiteY0" fmla="*/ 0 h 6858000"/>
              <a:gd name="connsiteX1" fmla="*/ 7437039 w 7437039"/>
              <a:gd name="connsiteY1" fmla="*/ 0 h 6858000"/>
              <a:gd name="connsiteX2" fmla="*/ 7437039 w 7437039"/>
              <a:gd name="connsiteY2" fmla="*/ 6858000 h 6858000"/>
              <a:gd name="connsiteX3" fmla="*/ 484487 w 7437039"/>
              <a:gd name="connsiteY3" fmla="*/ 6858000 h 6858000"/>
              <a:gd name="connsiteX4" fmla="*/ 379571 w 7437039"/>
              <a:gd name="connsiteY4" fmla="*/ 6614096 h 6858000"/>
              <a:gd name="connsiteX5" fmla="*/ 0 w 7437039"/>
              <a:gd name="connsiteY5" fmla="*/ 4607577 h 6858000"/>
              <a:gd name="connsiteX6" fmla="*/ 2412642 w 7437039"/>
              <a:gd name="connsiteY6" fmla="*/ 69943 h 6858000"/>
            </a:gdLst>
            <a:ahLst/>
            <a:cxnLst/>
            <a:rect l="l" t="t" r="r" b="b"/>
            <a:pathLst>
              <a:path w="7437039" h="6858000">
                <a:moveTo>
                  <a:pt x="2521740" y="0"/>
                </a:moveTo>
                <a:lnTo>
                  <a:pt x="7437039" y="0"/>
                </a:lnTo>
                <a:lnTo>
                  <a:pt x="7437039" y="6858000"/>
                </a:lnTo>
                <a:lnTo>
                  <a:pt x="484487" y="6858000"/>
                </a:lnTo>
                <a:lnTo>
                  <a:pt x="379571" y="6614096"/>
                </a:lnTo>
                <a:cubicBezTo>
                  <a:pt x="134583" y="5992806"/>
                  <a:pt x="0" y="5315908"/>
                  <a:pt x="0" y="4607577"/>
                </a:cubicBezTo>
                <a:cubicBezTo>
                  <a:pt x="0" y="2718694"/>
                  <a:pt x="957027" y="1053336"/>
                  <a:pt x="2412642" y="69943"/>
                </a:cubicBez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977126" y="357540"/>
            <a:ext cx="6214875" cy="6500460"/>
          </a:xfrm>
          <a:custGeom>
            <a:avLst/>
            <a:gdLst>
              <a:gd name="connsiteX0" fmla="*/ 4250035 w 6214875"/>
              <a:gd name="connsiteY0" fmla="*/ 0 h 6500460"/>
              <a:gd name="connsiteX1" fmla="*/ 6092601 w 6214875"/>
              <a:gd name="connsiteY1" fmla="*/ 419100 h 6500460"/>
              <a:gd name="connsiteX2" fmla="*/ 6214875 w 6214875"/>
              <a:gd name="connsiteY2" fmla="*/ 481725 h 6500460"/>
              <a:gd name="connsiteX3" fmla="*/ 6214875 w 6214875"/>
              <a:gd name="connsiteY3" fmla="*/ 6500460 h 6500460"/>
              <a:gd name="connsiteX4" fmla="*/ 647309 w 6214875"/>
              <a:gd name="connsiteY4" fmla="*/ 6500460 h 6500460"/>
              <a:gd name="connsiteX5" fmla="*/ 563082 w 6214875"/>
              <a:gd name="connsiteY5" fmla="*/ 6365521 h 6500460"/>
              <a:gd name="connsiteX6" fmla="*/ 0 w 6214875"/>
              <a:gd name="connsiteY6" fmla="*/ 4250036 h 6500460"/>
              <a:gd name="connsiteX7" fmla="*/ 4250035 w 6214875"/>
              <a:gd name="connsiteY7" fmla="*/ 0 h 6500460"/>
            </a:gdLst>
            <a:ahLst/>
            <a:cxnLst/>
            <a:rect l="l" t="t" r="r" b="b"/>
            <a:pathLst>
              <a:path w="6214875" h="6500460">
                <a:moveTo>
                  <a:pt x="4250035" y="0"/>
                </a:moveTo>
                <a:cubicBezTo>
                  <a:pt x="4910194" y="0"/>
                  <a:pt x="5535198" y="150515"/>
                  <a:pt x="6092601" y="419100"/>
                </a:cubicBezTo>
                <a:lnTo>
                  <a:pt x="6214875" y="481725"/>
                </a:lnTo>
                <a:lnTo>
                  <a:pt x="6214875" y="6500460"/>
                </a:lnTo>
                <a:lnTo>
                  <a:pt x="647309" y="6500460"/>
                </a:lnTo>
                <a:lnTo>
                  <a:pt x="563082" y="6365521"/>
                </a:lnTo>
                <a:cubicBezTo>
                  <a:pt x="204869" y="5742556"/>
                  <a:pt x="0" y="5020220"/>
                  <a:pt x="0" y="4250036"/>
                </a:cubicBezTo>
                <a:cubicBezTo>
                  <a:pt x="0" y="1902805"/>
                  <a:pt x="1902805" y="0"/>
                  <a:pt x="4250035" y="0"/>
                </a:cubicBezTo>
                <a:close/>
              </a:path>
            </a:pathLst>
          </a:custGeom>
          <a:solidFill>
            <a:schemeClr val="accent1">
              <a:lumMod val="20000"/>
              <a:lumOff val="80000"/>
              <a:alpha val="1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024256" y="1404673"/>
            <a:ext cx="5167744" cy="5453327"/>
          </a:xfrm>
          <a:custGeom>
            <a:avLst/>
            <a:gdLst>
              <a:gd name="connsiteX0" fmla="*/ 3202905 w 5167744"/>
              <a:gd name="connsiteY0" fmla="*/ 0 h 5453327"/>
              <a:gd name="connsiteX1" fmla="*/ 5119253 w 5167744"/>
              <a:gd name="connsiteY1" fmla="*/ 636304 h 5453327"/>
              <a:gd name="connsiteX2" fmla="*/ 5167744 w 5167744"/>
              <a:gd name="connsiteY2" fmla="*/ 675595 h 5453327"/>
              <a:gd name="connsiteX3" fmla="*/ 5167744 w 5167744"/>
              <a:gd name="connsiteY3" fmla="*/ 5453327 h 5453327"/>
              <a:gd name="connsiteX4" fmla="*/ 925191 w 5167744"/>
              <a:gd name="connsiteY4" fmla="*/ 5453327 h 5453327"/>
              <a:gd name="connsiteX5" fmla="*/ 911103 w 5167744"/>
              <a:gd name="connsiteY5" fmla="*/ 5440369 h 5453327"/>
              <a:gd name="connsiteX6" fmla="*/ 0 w 5167744"/>
              <a:gd name="connsiteY6" fmla="*/ 3202904 h 5453327"/>
              <a:gd name="connsiteX7" fmla="*/ 3202905 w 5167744"/>
              <a:gd name="connsiteY7" fmla="*/ 0 h 5453327"/>
            </a:gdLst>
            <a:ahLst/>
            <a:cxnLst/>
            <a:rect l="l" t="t" r="r" b="b"/>
            <a:pathLst>
              <a:path w="5167744" h="5453327">
                <a:moveTo>
                  <a:pt x="3202905" y="0"/>
                </a:moveTo>
                <a:cubicBezTo>
                  <a:pt x="3921527" y="0"/>
                  <a:pt x="4584872" y="236664"/>
                  <a:pt x="5119253" y="636304"/>
                </a:cubicBezTo>
                <a:lnTo>
                  <a:pt x="5167744" y="675595"/>
                </a:lnTo>
                <a:lnTo>
                  <a:pt x="5167744" y="5453327"/>
                </a:lnTo>
                <a:lnTo>
                  <a:pt x="925191" y="5453327"/>
                </a:lnTo>
                <a:lnTo>
                  <a:pt x="911103" y="5440369"/>
                </a:lnTo>
                <a:cubicBezTo>
                  <a:pt x="347383" y="4863045"/>
                  <a:pt x="0" y="4073543"/>
                  <a:pt x="0" y="3202904"/>
                </a:cubicBezTo>
                <a:cubicBezTo>
                  <a:pt x="0" y="1433989"/>
                  <a:pt x="1433989" y="0"/>
                  <a:pt x="3202905" y="0"/>
                </a:cubicBezTo>
                <a:close/>
              </a:path>
            </a:pathLst>
          </a:custGeom>
          <a:solidFill>
            <a:schemeClr val="accent1">
              <a:lumMod val="20000"/>
              <a:lumOff val="80000"/>
              <a:alpha val="36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070491" y="261591"/>
            <a:ext cx="2051018" cy="1186896"/>
          </a:xfrm>
          <a:prstGeom prst="rect">
            <a:avLst/>
          </a:prstGeom>
          <a:noFill/>
          <a:ln>
            <a:noFill/>
          </a:ln>
        </p:spPr>
        <p:txBody>
          <a:bodyPr vert="horz" wrap="square" lIns="0" tIns="0" rIns="0" bIns="0" rtlCol="0" anchor="t"/>
          <a:lstStyle/>
          <a:p>
            <a:pPr algn="l">
              <a:lnSpc>
                <a:spcPct val="110000"/>
              </a:lnSpc>
            </a:pPr>
            <a:r>
              <a:rPr kumimoji="1" lang="en-US" altLang="zh-CN" sz="8000">
                <a:ln w="12700">
                  <a:noFill/>
                </a:ln>
                <a:gradFill>
                  <a:gsLst>
                    <a:gs pos="0">
                      <a:srgbClr val="ACA0EF">
                        <a:alpha val="100000"/>
                      </a:srgbClr>
                    </a:gs>
                    <a:gs pos="84000">
                      <a:srgbClr val="7461E5">
                        <a:alpha val="100000"/>
                      </a:srgbClr>
                    </a:gs>
                  </a:gsLst>
                  <a:lin ang="5400000" scaled="0"/>
                </a:gradFill>
                <a:latin typeface="OPPOSans H"/>
                <a:ea typeface="OPPOSans H"/>
                <a:cs typeface="OPPOSans H"/>
              </a:rPr>
              <a:t>目录</a:t>
            </a:r>
            <a:endParaRPr kumimoji="1" lang="zh-CN" altLang="en-US"/>
          </a:p>
        </p:txBody>
      </p:sp>
      <p:sp>
        <p:nvSpPr>
          <p:cNvPr id="7" name="标题 1"/>
          <p:cNvSpPr txBox="1"/>
          <p:nvPr/>
        </p:nvSpPr>
        <p:spPr>
          <a:xfrm>
            <a:off x="292222" y="432177"/>
            <a:ext cx="943461" cy="395856"/>
          </a:xfrm>
          <a:custGeom>
            <a:avLst/>
            <a:gdLst>
              <a:gd name="connsiteX0" fmla="*/ 920601 w 943461"/>
              <a:gd name="connsiteY0" fmla="*/ 350136 h 395856"/>
              <a:gd name="connsiteX1" fmla="*/ 943461 w 943461"/>
              <a:gd name="connsiteY1" fmla="*/ 372996 h 395856"/>
              <a:gd name="connsiteX2" fmla="*/ 920601 w 943461"/>
              <a:gd name="connsiteY2" fmla="*/ 395856 h 395856"/>
              <a:gd name="connsiteX3" fmla="*/ 897741 w 943461"/>
              <a:gd name="connsiteY3" fmla="*/ 372996 h 395856"/>
              <a:gd name="connsiteX4" fmla="*/ 920601 w 943461"/>
              <a:gd name="connsiteY4" fmla="*/ 350136 h 395856"/>
              <a:gd name="connsiteX5" fmla="*/ 851544 w 943461"/>
              <a:gd name="connsiteY5" fmla="*/ 350136 h 395856"/>
              <a:gd name="connsiteX6" fmla="*/ 874404 w 943461"/>
              <a:gd name="connsiteY6" fmla="*/ 372996 h 395856"/>
              <a:gd name="connsiteX7" fmla="*/ 851544 w 943461"/>
              <a:gd name="connsiteY7" fmla="*/ 395856 h 395856"/>
              <a:gd name="connsiteX8" fmla="*/ 828684 w 943461"/>
              <a:gd name="connsiteY8" fmla="*/ 372996 h 395856"/>
              <a:gd name="connsiteX9" fmla="*/ 851544 w 943461"/>
              <a:gd name="connsiteY9" fmla="*/ 350136 h 395856"/>
              <a:gd name="connsiteX10" fmla="*/ 782487 w 943461"/>
              <a:gd name="connsiteY10" fmla="*/ 350136 h 395856"/>
              <a:gd name="connsiteX11" fmla="*/ 805347 w 943461"/>
              <a:gd name="connsiteY11" fmla="*/ 372996 h 395856"/>
              <a:gd name="connsiteX12" fmla="*/ 782487 w 943461"/>
              <a:gd name="connsiteY12" fmla="*/ 395856 h 395856"/>
              <a:gd name="connsiteX13" fmla="*/ 759627 w 943461"/>
              <a:gd name="connsiteY13" fmla="*/ 372996 h 395856"/>
              <a:gd name="connsiteX14" fmla="*/ 782487 w 943461"/>
              <a:gd name="connsiteY14" fmla="*/ 350136 h 395856"/>
              <a:gd name="connsiteX15" fmla="*/ 713430 w 943461"/>
              <a:gd name="connsiteY15" fmla="*/ 350136 h 395856"/>
              <a:gd name="connsiteX16" fmla="*/ 736290 w 943461"/>
              <a:gd name="connsiteY16" fmla="*/ 372996 h 395856"/>
              <a:gd name="connsiteX17" fmla="*/ 713430 w 943461"/>
              <a:gd name="connsiteY17" fmla="*/ 395856 h 395856"/>
              <a:gd name="connsiteX18" fmla="*/ 690570 w 943461"/>
              <a:gd name="connsiteY18" fmla="*/ 372996 h 395856"/>
              <a:gd name="connsiteX19" fmla="*/ 713430 w 943461"/>
              <a:gd name="connsiteY19" fmla="*/ 350136 h 395856"/>
              <a:gd name="connsiteX20" fmla="*/ 644373 w 943461"/>
              <a:gd name="connsiteY20" fmla="*/ 350136 h 395856"/>
              <a:gd name="connsiteX21" fmla="*/ 667233 w 943461"/>
              <a:gd name="connsiteY21" fmla="*/ 372996 h 395856"/>
              <a:gd name="connsiteX22" fmla="*/ 644373 w 943461"/>
              <a:gd name="connsiteY22" fmla="*/ 395856 h 395856"/>
              <a:gd name="connsiteX23" fmla="*/ 621513 w 943461"/>
              <a:gd name="connsiteY23" fmla="*/ 372996 h 395856"/>
              <a:gd name="connsiteX24" fmla="*/ 644373 w 943461"/>
              <a:gd name="connsiteY24" fmla="*/ 350136 h 395856"/>
              <a:gd name="connsiteX25" fmla="*/ 575316 w 943461"/>
              <a:gd name="connsiteY25" fmla="*/ 350136 h 395856"/>
              <a:gd name="connsiteX26" fmla="*/ 598176 w 943461"/>
              <a:gd name="connsiteY26" fmla="*/ 372996 h 395856"/>
              <a:gd name="connsiteX27" fmla="*/ 575316 w 943461"/>
              <a:gd name="connsiteY27" fmla="*/ 395856 h 395856"/>
              <a:gd name="connsiteX28" fmla="*/ 552456 w 943461"/>
              <a:gd name="connsiteY28" fmla="*/ 372996 h 395856"/>
              <a:gd name="connsiteX29" fmla="*/ 575316 w 943461"/>
              <a:gd name="connsiteY29" fmla="*/ 350136 h 395856"/>
              <a:gd name="connsiteX30" fmla="*/ 506259 w 943461"/>
              <a:gd name="connsiteY30" fmla="*/ 350136 h 395856"/>
              <a:gd name="connsiteX31" fmla="*/ 529119 w 943461"/>
              <a:gd name="connsiteY31" fmla="*/ 372996 h 395856"/>
              <a:gd name="connsiteX32" fmla="*/ 506259 w 943461"/>
              <a:gd name="connsiteY32" fmla="*/ 395856 h 395856"/>
              <a:gd name="connsiteX33" fmla="*/ 483399 w 943461"/>
              <a:gd name="connsiteY33" fmla="*/ 372996 h 395856"/>
              <a:gd name="connsiteX34" fmla="*/ 506259 w 943461"/>
              <a:gd name="connsiteY34" fmla="*/ 350136 h 395856"/>
              <a:gd name="connsiteX35" fmla="*/ 437202 w 943461"/>
              <a:gd name="connsiteY35" fmla="*/ 350136 h 395856"/>
              <a:gd name="connsiteX36" fmla="*/ 460062 w 943461"/>
              <a:gd name="connsiteY36" fmla="*/ 372996 h 395856"/>
              <a:gd name="connsiteX37" fmla="*/ 437202 w 943461"/>
              <a:gd name="connsiteY37" fmla="*/ 395856 h 395856"/>
              <a:gd name="connsiteX38" fmla="*/ 414342 w 943461"/>
              <a:gd name="connsiteY38" fmla="*/ 372996 h 395856"/>
              <a:gd name="connsiteX39" fmla="*/ 437202 w 943461"/>
              <a:gd name="connsiteY39" fmla="*/ 350136 h 395856"/>
              <a:gd name="connsiteX40" fmla="*/ 368145 w 943461"/>
              <a:gd name="connsiteY40" fmla="*/ 350136 h 395856"/>
              <a:gd name="connsiteX41" fmla="*/ 391005 w 943461"/>
              <a:gd name="connsiteY41" fmla="*/ 372996 h 395856"/>
              <a:gd name="connsiteX42" fmla="*/ 368145 w 943461"/>
              <a:gd name="connsiteY42" fmla="*/ 395856 h 395856"/>
              <a:gd name="connsiteX43" fmla="*/ 345285 w 943461"/>
              <a:gd name="connsiteY43" fmla="*/ 372996 h 395856"/>
              <a:gd name="connsiteX44" fmla="*/ 368145 w 943461"/>
              <a:gd name="connsiteY44" fmla="*/ 350136 h 395856"/>
              <a:gd name="connsiteX45" fmla="*/ 299088 w 943461"/>
              <a:gd name="connsiteY45" fmla="*/ 350136 h 395856"/>
              <a:gd name="connsiteX46" fmla="*/ 321948 w 943461"/>
              <a:gd name="connsiteY46" fmla="*/ 372996 h 395856"/>
              <a:gd name="connsiteX47" fmla="*/ 299088 w 943461"/>
              <a:gd name="connsiteY47" fmla="*/ 395856 h 395856"/>
              <a:gd name="connsiteX48" fmla="*/ 276228 w 943461"/>
              <a:gd name="connsiteY48" fmla="*/ 372996 h 395856"/>
              <a:gd name="connsiteX49" fmla="*/ 299088 w 943461"/>
              <a:gd name="connsiteY49" fmla="*/ 350136 h 395856"/>
              <a:gd name="connsiteX50" fmla="*/ 230031 w 943461"/>
              <a:gd name="connsiteY50" fmla="*/ 350136 h 395856"/>
              <a:gd name="connsiteX51" fmla="*/ 252891 w 943461"/>
              <a:gd name="connsiteY51" fmla="*/ 372996 h 395856"/>
              <a:gd name="connsiteX52" fmla="*/ 230031 w 943461"/>
              <a:gd name="connsiteY52" fmla="*/ 395856 h 395856"/>
              <a:gd name="connsiteX53" fmla="*/ 207171 w 943461"/>
              <a:gd name="connsiteY53" fmla="*/ 372996 h 395856"/>
              <a:gd name="connsiteX54" fmla="*/ 230031 w 943461"/>
              <a:gd name="connsiteY54" fmla="*/ 350136 h 395856"/>
              <a:gd name="connsiteX55" fmla="*/ 160974 w 943461"/>
              <a:gd name="connsiteY55" fmla="*/ 350136 h 395856"/>
              <a:gd name="connsiteX56" fmla="*/ 183834 w 943461"/>
              <a:gd name="connsiteY56" fmla="*/ 372996 h 395856"/>
              <a:gd name="connsiteX57" fmla="*/ 160974 w 943461"/>
              <a:gd name="connsiteY57" fmla="*/ 395856 h 395856"/>
              <a:gd name="connsiteX58" fmla="*/ 138114 w 943461"/>
              <a:gd name="connsiteY58" fmla="*/ 372996 h 395856"/>
              <a:gd name="connsiteX59" fmla="*/ 160974 w 943461"/>
              <a:gd name="connsiteY59" fmla="*/ 350136 h 395856"/>
              <a:gd name="connsiteX60" fmla="*/ 91917 w 943461"/>
              <a:gd name="connsiteY60" fmla="*/ 350136 h 395856"/>
              <a:gd name="connsiteX61" fmla="*/ 114777 w 943461"/>
              <a:gd name="connsiteY61" fmla="*/ 372996 h 395856"/>
              <a:gd name="connsiteX62" fmla="*/ 91917 w 943461"/>
              <a:gd name="connsiteY62" fmla="*/ 395856 h 395856"/>
              <a:gd name="connsiteX63" fmla="*/ 69057 w 943461"/>
              <a:gd name="connsiteY63" fmla="*/ 372996 h 395856"/>
              <a:gd name="connsiteX64" fmla="*/ 91917 w 943461"/>
              <a:gd name="connsiteY64" fmla="*/ 350136 h 395856"/>
              <a:gd name="connsiteX65" fmla="*/ 22860 w 943461"/>
              <a:gd name="connsiteY65" fmla="*/ 350136 h 395856"/>
              <a:gd name="connsiteX66" fmla="*/ 45720 w 943461"/>
              <a:gd name="connsiteY66" fmla="*/ 372996 h 395856"/>
              <a:gd name="connsiteX67" fmla="*/ 22860 w 943461"/>
              <a:gd name="connsiteY67" fmla="*/ 395856 h 395856"/>
              <a:gd name="connsiteX68" fmla="*/ 0 w 943461"/>
              <a:gd name="connsiteY68" fmla="*/ 372996 h 395856"/>
              <a:gd name="connsiteX69" fmla="*/ 22860 w 943461"/>
              <a:gd name="connsiteY69" fmla="*/ 350136 h 395856"/>
              <a:gd name="connsiteX70" fmla="*/ 920601 w 943461"/>
              <a:gd name="connsiteY70" fmla="*/ 291780 h 395856"/>
              <a:gd name="connsiteX71" fmla="*/ 943461 w 943461"/>
              <a:gd name="connsiteY71" fmla="*/ 314640 h 395856"/>
              <a:gd name="connsiteX72" fmla="*/ 920601 w 943461"/>
              <a:gd name="connsiteY72" fmla="*/ 337500 h 395856"/>
              <a:gd name="connsiteX73" fmla="*/ 897741 w 943461"/>
              <a:gd name="connsiteY73" fmla="*/ 314640 h 395856"/>
              <a:gd name="connsiteX74" fmla="*/ 920601 w 943461"/>
              <a:gd name="connsiteY74" fmla="*/ 291780 h 395856"/>
              <a:gd name="connsiteX75" fmla="*/ 851544 w 943461"/>
              <a:gd name="connsiteY75" fmla="*/ 291780 h 395856"/>
              <a:gd name="connsiteX76" fmla="*/ 874404 w 943461"/>
              <a:gd name="connsiteY76" fmla="*/ 314640 h 395856"/>
              <a:gd name="connsiteX77" fmla="*/ 851544 w 943461"/>
              <a:gd name="connsiteY77" fmla="*/ 337500 h 395856"/>
              <a:gd name="connsiteX78" fmla="*/ 828684 w 943461"/>
              <a:gd name="connsiteY78" fmla="*/ 314640 h 395856"/>
              <a:gd name="connsiteX79" fmla="*/ 851544 w 943461"/>
              <a:gd name="connsiteY79" fmla="*/ 291780 h 395856"/>
              <a:gd name="connsiteX80" fmla="*/ 782487 w 943461"/>
              <a:gd name="connsiteY80" fmla="*/ 291780 h 395856"/>
              <a:gd name="connsiteX81" fmla="*/ 805347 w 943461"/>
              <a:gd name="connsiteY81" fmla="*/ 314640 h 395856"/>
              <a:gd name="connsiteX82" fmla="*/ 782487 w 943461"/>
              <a:gd name="connsiteY82" fmla="*/ 337500 h 395856"/>
              <a:gd name="connsiteX83" fmla="*/ 759627 w 943461"/>
              <a:gd name="connsiteY83" fmla="*/ 314640 h 395856"/>
              <a:gd name="connsiteX84" fmla="*/ 782487 w 943461"/>
              <a:gd name="connsiteY84" fmla="*/ 291780 h 395856"/>
              <a:gd name="connsiteX85" fmla="*/ 713430 w 943461"/>
              <a:gd name="connsiteY85" fmla="*/ 291780 h 395856"/>
              <a:gd name="connsiteX86" fmla="*/ 736290 w 943461"/>
              <a:gd name="connsiteY86" fmla="*/ 314640 h 395856"/>
              <a:gd name="connsiteX87" fmla="*/ 713430 w 943461"/>
              <a:gd name="connsiteY87" fmla="*/ 337500 h 395856"/>
              <a:gd name="connsiteX88" fmla="*/ 690570 w 943461"/>
              <a:gd name="connsiteY88" fmla="*/ 314640 h 395856"/>
              <a:gd name="connsiteX89" fmla="*/ 713430 w 943461"/>
              <a:gd name="connsiteY89" fmla="*/ 291780 h 395856"/>
              <a:gd name="connsiteX90" fmla="*/ 644373 w 943461"/>
              <a:gd name="connsiteY90" fmla="*/ 291780 h 395856"/>
              <a:gd name="connsiteX91" fmla="*/ 667233 w 943461"/>
              <a:gd name="connsiteY91" fmla="*/ 314640 h 395856"/>
              <a:gd name="connsiteX92" fmla="*/ 644373 w 943461"/>
              <a:gd name="connsiteY92" fmla="*/ 337500 h 395856"/>
              <a:gd name="connsiteX93" fmla="*/ 621513 w 943461"/>
              <a:gd name="connsiteY93" fmla="*/ 314640 h 395856"/>
              <a:gd name="connsiteX94" fmla="*/ 644373 w 943461"/>
              <a:gd name="connsiteY94" fmla="*/ 291780 h 395856"/>
              <a:gd name="connsiteX95" fmla="*/ 575316 w 943461"/>
              <a:gd name="connsiteY95" fmla="*/ 291780 h 395856"/>
              <a:gd name="connsiteX96" fmla="*/ 598176 w 943461"/>
              <a:gd name="connsiteY96" fmla="*/ 314640 h 395856"/>
              <a:gd name="connsiteX97" fmla="*/ 575316 w 943461"/>
              <a:gd name="connsiteY97" fmla="*/ 337500 h 395856"/>
              <a:gd name="connsiteX98" fmla="*/ 552456 w 943461"/>
              <a:gd name="connsiteY98" fmla="*/ 314640 h 395856"/>
              <a:gd name="connsiteX99" fmla="*/ 575316 w 943461"/>
              <a:gd name="connsiteY99" fmla="*/ 291780 h 395856"/>
              <a:gd name="connsiteX100" fmla="*/ 506259 w 943461"/>
              <a:gd name="connsiteY100" fmla="*/ 291780 h 395856"/>
              <a:gd name="connsiteX101" fmla="*/ 529119 w 943461"/>
              <a:gd name="connsiteY101" fmla="*/ 314640 h 395856"/>
              <a:gd name="connsiteX102" fmla="*/ 506259 w 943461"/>
              <a:gd name="connsiteY102" fmla="*/ 337500 h 395856"/>
              <a:gd name="connsiteX103" fmla="*/ 483399 w 943461"/>
              <a:gd name="connsiteY103" fmla="*/ 314640 h 395856"/>
              <a:gd name="connsiteX104" fmla="*/ 506259 w 943461"/>
              <a:gd name="connsiteY104" fmla="*/ 291780 h 395856"/>
              <a:gd name="connsiteX105" fmla="*/ 437202 w 943461"/>
              <a:gd name="connsiteY105" fmla="*/ 291780 h 395856"/>
              <a:gd name="connsiteX106" fmla="*/ 460062 w 943461"/>
              <a:gd name="connsiteY106" fmla="*/ 314640 h 395856"/>
              <a:gd name="connsiteX107" fmla="*/ 437202 w 943461"/>
              <a:gd name="connsiteY107" fmla="*/ 337500 h 395856"/>
              <a:gd name="connsiteX108" fmla="*/ 414342 w 943461"/>
              <a:gd name="connsiteY108" fmla="*/ 314640 h 395856"/>
              <a:gd name="connsiteX109" fmla="*/ 437202 w 943461"/>
              <a:gd name="connsiteY109" fmla="*/ 291780 h 395856"/>
              <a:gd name="connsiteX110" fmla="*/ 368145 w 943461"/>
              <a:gd name="connsiteY110" fmla="*/ 291780 h 395856"/>
              <a:gd name="connsiteX111" fmla="*/ 391005 w 943461"/>
              <a:gd name="connsiteY111" fmla="*/ 314640 h 395856"/>
              <a:gd name="connsiteX112" fmla="*/ 368145 w 943461"/>
              <a:gd name="connsiteY112" fmla="*/ 337500 h 395856"/>
              <a:gd name="connsiteX113" fmla="*/ 345285 w 943461"/>
              <a:gd name="connsiteY113" fmla="*/ 314640 h 395856"/>
              <a:gd name="connsiteX114" fmla="*/ 368145 w 943461"/>
              <a:gd name="connsiteY114" fmla="*/ 291780 h 395856"/>
              <a:gd name="connsiteX115" fmla="*/ 299088 w 943461"/>
              <a:gd name="connsiteY115" fmla="*/ 291780 h 395856"/>
              <a:gd name="connsiteX116" fmla="*/ 321948 w 943461"/>
              <a:gd name="connsiteY116" fmla="*/ 314640 h 395856"/>
              <a:gd name="connsiteX117" fmla="*/ 299088 w 943461"/>
              <a:gd name="connsiteY117" fmla="*/ 337500 h 395856"/>
              <a:gd name="connsiteX118" fmla="*/ 276228 w 943461"/>
              <a:gd name="connsiteY118" fmla="*/ 314640 h 395856"/>
              <a:gd name="connsiteX119" fmla="*/ 299088 w 943461"/>
              <a:gd name="connsiteY119" fmla="*/ 291780 h 395856"/>
              <a:gd name="connsiteX120" fmla="*/ 230031 w 943461"/>
              <a:gd name="connsiteY120" fmla="*/ 291780 h 395856"/>
              <a:gd name="connsiteX121" fmla="*/ 252891 w 943461"/>
              <a:gd name="connsiteY121" fmla="*/ 314640 h 395856"/>
              <a:gd name="connsiteX122" fmla="*/ 230031 w 943461"/>
              <a:gd name="connsiteY122" fmla="*/ 337500 h 395856"/>
              <a:gd name="connsiteX123" fmla="*/ 207171 w 943461"/>
              <a:gd name="connsiteY123" fmla="*/ 314640 h 395856"/>
              <a:gd name="connsiteX124" fmla="*/ 230031 w 943461"/>
              <a:gd name="connsiteY124" fmla="*/ 291780 h 395856"/>
              <a:gd name="connsiteX125" fmla="*/ 160974 w 943461"/>
              <a:gd name="connsiteY125" fmla="*/ 291780 h 395856"/>
              <a:gd name="connsiteX126" fmla="*/ 183834 w 943461"/>
              <a:gd name="connsiteY126" fmla="*/ 314640 h 395856"/>
              <a:gd name="connsiteX127" fmla="*/ 160974 w 943461"/>
              <a:gd name="connsiteY127" fmla="*/ 337500 h 395856"/>
              <a:gd name="connsiteX128" fmla="*/ 138114 w 943461"/>
              <a:gd name="connsiteY128" fmla="*/ 314640 h 395856"/>
              <a:gd name="connsiteX129" fmla="*/ 160974 w 943461"/>
              <a:gd name="connsiteY129" fmla="*/ 291780 h 395856"/>
              <a:gd name="connsiteX130" fmla="*/ 91917 w 943461"/>
              <a:gd name="connsiteY130" fmla="*/ 291780 h 395856"/>
              <a:gd name="connsiteX131" fmla="*/ 114777 w 943461"/>
              <a:gd name="connsiteY131" fmla="*/ 314640 h 395856"/>
              <a:gd name="connsiteX132" fmla="*/ 91917 w 943461"/>
              <a:gd name="connsiteY132" fmla="*/ 337500 h 395856"/>
              <a:gd name="connsiteX133" fmla="*/ 69057 w 943461"/>
              <a:gd name="connsiteY133" fmla="*/ 314640 h 395856"/>
              <a:gd name="connsiteX134" fmla="*/ 91917 w 943461"/>
              <a:gd name="connsiteY134" fmla="*/ 291780 h 395856"/>
              <a:gd name="connsiteX135" fmla="*/ 22860 w 943461"/>
              <a:gd name="connsiteY135" fmla="*/ 291780 h 395856"/>
              <a:gd name="connsiteX136" fmla="*/ 45720 w 943461"/>
              <a:gd name="connsiteY136" fmla="*/ 314640 h 395856"/>
              <a:gd name="connsiteX137" fmla="*/ 22860 w 943461"/>
              <a:gd name="connsiteY137" fmla="*/ 337500 h 395856"/>
              <a:gd name="connsiteX138" fmla="*/ 0 w 943461"/>
              <a:gd name="connsiteY138" fmla="*/ 314640 h 395856"/>
              <a:gd name="connsiteX139" fmla="*/ 22860 w 943461"/>
              <a:gd name="connsiteY139" fmla="*/ 291780 h 395856"/>
              <a:gd name="connsiteX140" fmla="*/ 920601 w 943461"/>
              <a:gd name="connsiteY140" fmla="*/ 233424 h 395856"/>
              <a:gd name="connsiteX141" fmla="*/ 943461 w 943461"/>
              <a:gd name="connsiteY141" fmla="*/ 256284 h 395856"/>
              <a:gd name="connsiteX142" fmla="*/ 920601 w 943461"/>
              <a:gd name="connsiteY142" fmla="*/ 279144 h 395856"/>
              <a:gd name="connsiteX143" fmla="*/ 897741 w 943461"/>
              <a:gd name="connsiteY143" fmla="*/ 256284 h 395856"/>
              <a:gd name="connsiteX144" fmla="*/ 920601 w 943461"/>
              <a:gd name="connsiteY144" fmla="*/ 233424 h 395856"/>
              <a:gd name="connsiteX145" fmla="*/ 851544 w 943461"/>
              <a:gd name="connsiteY145" fmla="*/ 233424 h 395856"/>
              <a:gd name="connsiteX146" fmla="*/ 874404 w 943461"/>
              <a:gd name="connsiteY146" fmla="*/ 256284 h 395856"/>
              <a:gd name="connsiteX147" fmla="*/ 851544 w 943461"/>
              <a:gd name="connsiteY147" fmla="*/ 279144 h 395856"/>
              <a:gd name="connsiteX148" fmla="*/ 828684 w 943461"/>
              <a:gd name="connsiteY148" fmla="*/ 256284 h 395856"/>
              <a:gd name="connsiteX149" fmla="*/ 851544 w 943461"/>
              <a:gd name="connsiteY149" fmla="*/ 233424 h 395856"/>
              <a:gd name="connsiteX150" fmla="*/ 782487 w 943461"/>
              <a:gd name="connsiteY150" fmla="*/ 233424 h 395856"/>
              <a:gd name="connsiteX151" fmla="*/ 805347 w 943461"/>
              <a:gd name="connsiteY151" fmla="*/ 256284 h 395856"/>
              <a:gd name="connsiteX152" fmla="*/ 782487 w 943461"/>
              <a:gd name="connsiteY152" fmla="*/ 279144 h 395856"/>
              <a:gd name="connsiteX153" fmla="*/ 759627 w 943461"/>
              <a:gd name="connsiteY153" fmla="*/ 256284 h 395856"/>
              <a:gd name="connsiteX154" fmla="*/ 782487 w 943461"/>
              <a:gd name="connsiteY154" fmla="*/ 233424 h 395856"/>
              <a:gd name="connsiteX155" fmla="*/ 713430 w 943461"/>
              <a:gd name="connsiteY155" fmla="*/ 233424 h 395856"/>
              <a:gd name="connsiteX156" fmla="*/ 736290 w 943461"/>
              <a:gd name="connsiteY156" fmla="*/ 256284 h 395856"/>
              <a:gd name="connsiteX157" fmla="*/ 713430 w 943461"/>
              <a:gd name="connsiteY157" fmla="*/ 279144 h 395856"/>
              <a:gd name="connsiteX158" fmla="*/ 690570 w 943461"/>
              <a:gd name="connsiteY158" fmla="*/ 256284 h 395856"/>
              <a:gd name="connsiteX159" fmla="*/ 713430 w 943461"/>
              <a:gd name="connsiteY159" fmla="*/ 233424 h 395856"/>
              <a:gd name="connsiteX160" fmla="*/ 644373 w 943461"/>
              <a:gd name="connsiteY160" fmla="*/ 233424 h 395856"/>
              <a:gd name="connsiteX161" fmla="*/ 667233 w 943461"/>
              <a:gd name="connsiteY161" fmla="*/ 256284 h 395856"/>
              <a:gd name="connsiteX162" fmla="*/ 644373 w 943461"/>
              <a:gd name="connsiteY162" fmla="*/ 279144 h 395856"/>
              <a:gd name="connsiteX163" fmla="*/ 621513 w 943461"/>
              <a:gd name="connsiteY163" fmla="*/ 256284 h 395856"/>
              <a:gd name="connsiteX164" fmla="*/ 644373 w 943461"/>
              <a:gd name="connsiteY164" fmla="*/ 233424 h 395856"/>
              <a:gd name="connsiteX165" fmla="*/ 575316 w 943461"/>
              <a:gd name="connsiteY165" fmla="*/ 233424 h 395856"/>
              <a:gd name="connsiteX166" fmla="*/ 598176 w 943461"/>
              <a:gd name="connsiteY166" fmla="*/ 256284 h 395856"/>
              <a:gd name="connsiteX167" fmla="*/ 575316 w 943461"/>
              <a:gd name="connsiteY167" fmla="*/ 279144 h 395856"/>
              <a:gd name="connsiteX168" fmla="*/ 552456 w 943461"/>
              <a:gd name="connsiteY168" fmla="*/ 256284 h 395856"/>
              <a:gd name="connsiteX169" fmla="*/ 575316 w 943461"/>
              <a:gd name="connsiteY169" fmla="*/ 233424 h 395856"/>
              <a:gd name="connsiteX170" fmla="*/ 506259 w 943461"/>
              <a:gd name="connsiteY170" fmla="*/ 233424 h 395856"/>
              <a:gd name="connsiteX171" fmla="*/ 529119 w 943461"/>
              <a:gd name="connsiteY171" fmla="*/ 256284 h 395856"/>
              <a:gd name="connsiteX172" fmla="*/ 506259 w 943461"/>
              <a:gd name="connsiteY172" fmla="*/ 279144 h 395856"/>
              <a:gd name="connsiteX173" fmla="*/ 483399 w 943461"/>
              <a:gd name="connsiteY173" fmla="*/ 256284 h 395856"/>
              <a:gd name="connsiteX174" fmla="*/ 506259 w 943461"/>
              <a:gd name="connsiteY174" fmla="*/ 233424 h 395856"/>
              <a:gd name="connsiteX175" fmla="*/ 437202 w 943461"/>
              <a:gd name="connsiteY175" fmla="*/ 233424 h 395856"/>
              <a:gd name="connsiteX176" fmla="*/ 460062 w 943461"/>
              <a:gd name="connsiteY176" fmla="*/ 256284 h 395856"/>
              <a:gd name="connsiteX177" fmla="*/ 437202 w 943461"/>
              <a:gd name="connsiteY177" fmla="*/ 279144 h 395856"/>
              <a:gd name="connsiteX178" fmla="*/ 414342 w 943461"/>
              <a:gd name="connsiteY178" fmla="*/ 256284 h 395856"/>
              <a:gd name="connsiteX179" fmla="*/ 437202 w 943461"/>
              <a:gd name="connsiteY179" fmla="*/ 233424 h 395856"/>
              <a:gd name="connsiteX180" fmla="*/ 368145 w 943461"/>
              <a:gd name="connsiteY180" fmla="*/ 233424 h 395856"/>
              <a:gd name="connsiteX181" fmla="*/ 391005 w 943461"/>
              <a:gd name="connsiteY181" fmla="*/ 256284 h 395856"/>
              <a:gd name="connsiteX182" fmla="*/ 368145 w 943461"/>
              <a:gd name="connsiteY182" fmla="*/ 279144 h 395856"/>
              <a:gd name="connsiteX183" fmla="*/ 345285 w 943461"/>
              <a:gd name="connsiteY183" fmla="*/ 256284 h 395856"/>
              <a:gd name="connsiteX184" fmla="*/ 368145 w 943461"/>
              <a:gd name="connsiteY184" fmla="*/ 233424 h 395856"/>
              <a:gd name="connsiteX185" fmla="*/ 299088 w 943461"/>
              <a:gd name="connsiteY185" fmla="*/ 233424 h 395856"/>
              <a:gd name="connsiteX186" fmla="*/ 321948 w 943461"/>
              <a:gd name="connsiteY186" fmla="*/ 256284 h 395856"/>
              <a:gd name="connsiteX187" fmla="*/ 299088 w 943461"/>
              <a:gd name="connsiteY187" fmla="*/ 279144 h 395856"/>
              <a:gd name="connsiteX188" fmla="*/ 276228 w 943461"/>
              <a:gd name="connsiteY188" fmla="*/ 256284 h 395856"/>
              <a:gd name="connsiteX189" fmla="*/ 299088 w 943461"/>
              <a:gd name="connsiteY189" fmla="*/ 233424 h 395856"/>
              <a:gd name="connsiteX190" fmla="*/ 230031 w 943461"/>
              <a:gd name="connsiteY190" fmla="*/ 233424 h 395856"/>
              <a:gd name="connsiteX191" fmla="*/ 252891 w 943461"/>
              <a:gd name="connsiteY191" fmla="*/ 256284 h 395856"/>
              <a:gd name="connsiteX192" fmla="*/ 230031 w 943461"/>
              <a:gd name="connsiteY192" fmla="*/ 279144 h 395856"/>
              <a:gd name="connsiteX193" fmla="*/ 207171 w 943461"/>
              <a:gd name="connsiteY193" fmla="*/ 256284 h 395856"/>
              <a:gd name="connsiteX194" fmla="*/ 230031 w 943461"/>
              <a:gd name="connsiteY194" fmla="*/ 233424 h 395856"/>
              <a:gd name="connsiteX195" fmla="*/ 160974 w 943461"/>
              <a:gd name="connsiteY195" fmla="*/ 233424 h 395856"/>
              <a:gd name="connsiteX196" fmla="*/ 183834 w 943461"/>
              <a:gd name="connsiteY196" fmla="*/ 256284 h 395856"/>
              <a:gd name="connsiteX197" fmla="*/ 160974 w 943461"/>
              <a:gd name="connsiteY197" fmla="*/ 279144 h 395856"/>
              <a:gd name="connsiteX198" fmla="*/ 138114 w 943461"/>
              <a:gd name="connsiteY198" fmla="*/ 256284 h 395856"/>
              <a:gd name="connsiteX199" fmla="*/ 160974 w 943461"/>
              <a:gd name="connsiteY199" fmla="*/ 233424 h 395856"/>
              <a:gd name="connsiteX200" fmla="*/ 91917 w 943461"/>
              <a:gd name="connsiteY200" fmla="*/ 233424 h 395856"/>
              <a:gd name="connsiteX201" fmla="*/ 114777 w 943461"/>
              <a:gd name="connsiteY201" fmla="*/ 256284 h 395856"/>
              <a:gd name="connsiteX202" fmla="*/ 91917 w 943461"/>
              <a:gd name="connsiteY202" fmla="*/ 279144 h 395856"/>
              <a:gd name="connsiteX203" fmla="*/ 69057 w 943461"/>
              <a:gd name="connsiteY203" fmla="*/ 256284 h 395856"/>
              <a:gd name="connsiteX204" fmla="*/ 91917 w 943461"/>
              <a:gd name="connsiteY204" fmla="*/ 233424 h 395856"/>
              <a:gd name="connsiteX205" fmla="*/ 22860 w 943461"/>
              <a:gd name="connsiteY205" fmla="*/ 233424 h 395856"/>
              <a:gd name="connsiteX206" fmla="*/ 45720 w 943461"/>
              <a:gd name="connsiteY206" fmla="*/ 256284 h 395856"/>
              <a:gd name="connsiteX207" fmla="*/ 22860 w 943461"/>
              <a:gd name="connsiteY207" fmla="*/ 279144 h 395856"/>
              <a:gd name="connsiteX208" fmla="*/ 0 w 943461"/>
              <a:gd name="connsiteY208" fmla="*/ 256284 h 395856"/>
              <a:gd name="connsiteX209" fmla="*/ 22860 w 943461"/>
              <a:gd name="connsiteY209" fmla="*/ 233424 h 395856"/>
              <a:gd name="connsiteX210" fmla="*/ 920601 w 943461"/>
              <a:gd name="connsiteY210" fmla="*/ 175068 h 395856"/>
              <a:gd name="connsiteX211" fmla="*/ 943461 w 943461"/>
              <a:gd name="connsiteY211" fmla="*/ 197928 h 395856"/>
              <a:gd name="connsiteX212" fmla="*/ 920601 w 943461"/>
              <a:gd name="connsiteY212" fmla="*/ 220788 h 395856"/>
              <a:gd name="connsiteX213" fmla="*/ 897741 w 943461"/>
              <a:gd name="connsiteY213" fmla="*/ 197928 h 395856"/>
              <a:gd name="connsiteX214" fmla="*/ 920601 w 943461"/>
              <a:gd name="connsiteY214" fmla="*/ 175068 h 395856"/>
              <a:gd name="connsiteX215" fmla="*/ 851544 w 943461"/>
              <a:gd name="connsiteY215" fmla="*/ 175068 h 395856"/>
              <a:gd name="connsiteX216" fmla="*/ 874404 w 943461"/>
              <a:gd name="connsiteY216" fmla="*/ 197928 h 395856"/>
              <a:gd name="connsiteX217" fmla="*/ 851544 w 943461"/>
              <a:gd name="connsiteY217" fmla="*/ 220788 h 395856"/>
              <a:gd name="connsiteX218" fmla="*/ 828684 w 943461"/>
              <a:gd name="connsiteY218" fmla="*/ 197928 h 395856"/>
              <a:gd name="connsiteX219" fmla="*/ 851544 w 943461"/>
              <a:gd name="connsiteY219" fmla="*/ 175068 h 395856"/>
              <a:gd name="connsiteX220" fmla="*/ 782487 w 943461"/>
              <a:gd name="connsiteY220" fmla="*/ 175068 h 395856"/>
              <a:gd name="connsiteX221" fmla="*/ 805347 w 943461"/>
              <a:gd name="connsiteY221" fmla="*/ 197928 h 395856"/>
              <a:gd name="connsiteX222" fmla="*/ 782487 w 943461"/>
              <a:gd name="connsiteY222" fmla="*/ 220788 h 395856"/>
              <a:gd name="connsiteX223" fmla="*/ 759627 w 943461"/>
              <a:gd name="connsiteY223" fmla="*/ 197928 h 395856"/>
              <a:gd name="connsiteX224" fmla="*/ 782487 w 943461"/>
              <a:gd name="connsiteY224" fmla="*/ 175068 h 395856"/>
              <a:gd name="connsiteX225" fmla="*/ 713430 w 943461"/>
              <a:gd name="connsiteY225" fmla="*/ 175068 h 395856"/>
              <a:gd name="connsiteX226" fmla="*/ 736290 w 943461"/>
              <a:gd name="connsiteY226" fmla="*/ 197928 h 395856"/>
              <a:gd name="connsiteX227" fmla="*/ 713430 w 943461"/>
              <a:gd name="connsiteY227" fmla="*/ 220788 h 395856"/>
              <a:gd name="connsiteX228" fmla="*/ 690570 w 943461"/>
              <a:gd name="connsiteY228" fmla="*/ 197928 h 395856"/>
              <a:gd name="connsiteX229" fmla="*/ 713430 w 943461"/>
              <a:gd name="connsiteY229" fmla="*/ 175068 h 395856"/>
              <a:gd name="connsiteX230" fmla="*/ 644373 w 943461"/>
              <a:gd name="connsiteY230" fmla="*/ 175068 h 395856"/>
              <a:gd name="connsiteX231" fmla="*/ 667233 w 943461"/>
              <a:gd name="connsiteY231" fmla="*/ 197928 h 395856"/>
              <a:gd name="connsiteX232" fmla="*/ 644373 w 943461"/>
              <a:gd name="connsiteY232" fmla="*/ 220788 h 395856"/>
              <a:gd name="connsiteX233" fmla="*/ 621513 w 943461"/>
              <a:gd name="connsiteY233" fmla="*/ 197928 h 395856"/>
              <a:gd name="connsiteX234" fmla="*/ 644373 w 943461"/>
              <a:gd name="connsiteY234" fmla="*/ 175068 h 395856"/>
              <a:gd name="connsiteX235" fmla="*/ 575316 w 943461"/>
              <a:gd name="connsiteY235" fmla="*/ 175068 h 395856"/>
              <a:gd name="connsiteX236" fmla="*/ 598176 w 943461"/>
              <a:gd name="connsiteY236" fmla="*/ 197928 h 395856"/>
              <a:gd name="connsiteX237" fmla="*/ 575316 w 943461"/>
              <a:gd name="connsiteY237" fmla="*/ 220788 h 395856"/>
              <a:gd name="connsiteX238" fmla="*/ 552456 w 943461"/>
              <a:gd name="connsiteY238" fmla="*/ 197928 h 395856"/>
              <a:gd name="connsiteX239" fmla="*/ 575316 w 943461"/>
              <a:gd name="connsiteY239" fmla="*/ 175068 h 395856"/>
              <a:gd name="connsiteX240" fmla="*/ 506259 w 943461"/>
              <a:gd name="connsiteY240" fmla="*/ 175068 h 395856"/>
              <a:gd name="connsiteX241" fmla="*/ 529119 w 943461"/>
              <a:gd name="connsiteY241" fmla="*/ 197928 h 395856"/>
              <a:gd name="connsiteX242" fmla="*/ 506259 w 943461"/>
              <a:gd name="connsiteY242" fmla="*/ 220788 h 395856"/>
              <a:gd name="connsiteX243" fmla="*/ 483399 w 943461"/>
              <a:gd name="connsiteY243" fmla="*/ 197928 h 395856"/>
              <a:gd name="connsiteX244" fmla="*/ 506259 w 943461"/>
              <a:gd name="connsiteY244" fmla="*/ 175068 h 395856"/>
              <a:gd name="connsiteX245" fmla="*/ 437202 w 943461"/>
              <a:gd name="connsiteY245" fmla="*/ 175068 h 395856"/>
              <a:gd name="connsiteX246" fmla="*/ 460062 w 943461"/>
              <a:gd name="connsiteY246" fmla="*/ 197928 h 395856"/>
              <a:gd name="connsiteX247" fmla="*/ 437202 w 943461"/>
              <a:gd name="connsiteY247" fmla="*/ 220788 h 395856"/>
              <a:gd name="connsiteX248" fmla="*/ 414342 w 943461"/>
              <a:gd name="connsiteY248" fmla="*/ 197928 h 395856"/>
              <a:gd name="connsiteX249" fmla="*/ 437202 w 943461"/>
              <a:gd name="connsiteY249" fmla="*/ 175068 h 395856"/>
              <a:gd name="connsiteX250" fmla="*/ 368145 w 943461"/>
              <a:gd name="connsiteY250" fmla="*/ 175068 h 395856"/>
              <a:gd name="connsiteX251" fmla="*/ 391005 w 943461"/>
              <a:gd name="connsiteY251" fmla="*/ 197928 h 395856"/>
              <a:gd name="connsiteX252" fmla="*/ 368145 w 943461"/>
              <a:gd name="connsiteY252" fmla="*/ 220788 h 395856"/>
              <a:gd name="connsiteX253" fmla="*/ 345285 w 943461"/>
              <a:gd name="connsiteY253" fmla="*/ 197928 h 395856"/>
              <a:gd name="connsiteX254" fmla="*/ 368145 w 943461"/>
              <a:gd name="connsiteY254" fmla="*/ 175068 h 395856"/>
              <a:gd name="connsiteX255" fmla="*/ 299088 w 943461"/>
              <a:gd name="connsiteY255" fmla="*/ 175068 h 395856"/>
              <a:gd name="connsiteX256" fmla="*/ 321948 w 943461"/>
              <a:gd name="connsiteY256" fmla="*/ 197928 h 395856"/>
              <a:gd name="connsiteX257" fmla="*/ 299088 w 943461"/>
              <a:gd name="connsiteY257" fmla="*/ 220788 h 395856"/>
              <a:gd name="connsiteX258" fmla="*/ 276228 w 943461"/>
              <a:gd name="connsiteY258" fmla="*/ 197928 h 395856"/>
              <a:gd name="connsiteX259" fmla="*/ 299088 w 943461"/>
              <a:gd name="connsiteY259" fmla="*/ 175068 h 395856"/>
              <a:gd name="connsiteX260" fmla="*/ 230031 w 943461"/>
              <a:gd name="connsiteY260" fmla="*/ 175068 h 395856"/>
              <a:gd name="connsiteX261" fmla="*/ 252891 w 943461"/>
              <a:gd name="connsiteY261" fmla="*/ 197928 h 395856"/>
              <a:gd name="connsiteX262" fmla="*/ 230031 w 943461"/>
              <a:gd name="connsiteY262" fmla="*/ 220788 h 395856"/>
              <a:gd name="connsiteX263" fmla="*/ 207171 w 943461"/>
              <a:gd name="connsiteY263" fmla="*/ 197928 h 395856"/>
              <a:gd name="connsiteX264" fmla="*/ 230031 w 943461"/>
              <a:gd name="connsiteY264" fmla="*/ 175068 h 395856"/>
              <a:gd name="connsiteX265" fmla="*/ 160974 w 943461"/>
              <a:gd name="connsiteY265" fmla="*/ 175068 h 395856"/>
              <a:gd name="connsiteX266" fmla="*/ 183834 w 943461"/>
              <a:gd name="connsiteY266" fmla="*/ 197928 h 395856"/>
              <a:gd name="connsiteX267" fmla="*/ 160974 w 943461"/>
              <a:gd name="connsiteY267" fmla="*/ 220788 h 395856"/>
              <a:gd name="connsiteX268" fmla="*/ 138114 w 943461"/>
              <a:gd name="connsiteY268" fmla="*/ 197928 h 395856"/>
              <a:gd name="connsiteX269" fmla="*/ 160974 w 943461"/>
              <a:gd name="connsiteY269" fmla="*/ 175068 h 395856"/>
              <a:gd name="connsiteX270" fmla="*/ 91917 w 943461"/>
              <a:gd name="connsiteY270" fmla="*/ 175068 h 395856"/>
              <a:gd name="connsiteX271" fmla="*/ 114777 w 943461"/>
              <a:gd name="connsiteY271" fmla="*/ 197928 h 395856"/>
              <a:gd name="connsiteX272" fmla="*/ 91917 w 943461"/>
              <a:gd name="connsiteY272" fmla="*/ 220788 h 395856"/>
              <a:gd name="connsiteX273" fmla="*/ 69057 w 943461"/>
              <a:gd name="connsiteY273" fmla="*/ 197928 h 395856"/>
              <a:gd name="connsiteX274" fmla="*/ 91917 w 943461"/>
              <a:gd name="connsiteY274" fmla="*/ 175068 h 395856"/>
              <a:gd name="connsiteX275" fmla="*/ 22860 w 943461"/>
              <a:gd name="connsiteY275" fmla="*/ 175068 h 395856"/>
              <a:gd name="connsiteX276" fmla="*/ 45720 w 943461"/>
              <a:gd name="connsiteY276" fmla="*/ 197928 h 395856"/>
              <a:gd name="connsiteX277" fmla="*/ 22860 w 943461"/>
              <a:gd name="connsiteY277" fmla="*/ 220788 h 395856"/>
              <a:gd name="connsiteX278" fmla="*/ 0 w 943461"/>
              <a:gd name="connsiteY278" fmla="*/ 197928 h 395856"/>
              <a:gd name="connsiteX279" fmla="*/ 22860 w 943461"/>
              <a:gd name="connsiteY279" fmla="*/ 175068 h 395856"/>
              <a:gd name="connsiteX280" fmla="*/ 920601 w 943461"/>
              <a:gd name="connsiteY280" fmla="*/ 116712 h 395856"/>
              <a:gd name="connsiteX281" fmla="*/ 943461 w 943461"/>
              <a:gd name="connsiteY281" fmla="*/ 139572 h 395856"/>
              <a:gd name="connsiteX282" fmla="*/ 920601 w 943461"/>
              <a:gd name="connsiteY282" fmla="*/ 162432 h 395856"/>
              <a:gd name="connsiteX283" fmla="*/ 897741 w 943461"/>
              <a:gd name="connsiteY283" fmla="*/ 139572 h 395856"/>
              <a:gd name="connsiteX284" fmla="*/ 920601 w 943461"/>
              <a:gd name="connsiteY284" fmla="*/ 116712 h 395856"/>
              <a:gd name="connsiteX285" fmla="*/ 851544 w 943461"/>
              <a:gd name="connsiteY285" fmla="*/ 116712 h 395856"/>
              <a:gd name="connsiteX286" fmla="*/ 874404 w 943461"/>
              <a:gd name="connsiteY286" fmla="*/ 139572 h 395856"/>
              <a:gd name="connsiteX287" fmla="*/ 851544 w 943461"/>
              <a:gd name="connsiteY287" fmla="*/ 162432 h 395856"/>
              <a:gd name="connsiteX288" fmla="*/ 828684 w 943461"/>
              <a:gd name="connsiteY288" fmla="*/ 139572 h 395856"/>
              <a:gd name="connsiteX289" fmla="*/ 851544 w 943461"/>
              <a:gd name="connsiteY289" fmla="*/ 116712 h 395856"/>
              <a:gd name="connsiteX290" fmla="*/ 782487 w 943461"/>
              <a:gd name="connsiteY290" fmla="*/ 116712 h 395856"/>
              <a:gd name="connsiteX291" fmla="*/ 805347 w 943461"/>
              <a:gd name="connsiteY291" fmla="*/ 139572 h 395856"/>
              <a:gd name="connsiteX292" fmla="*/ 782487 w 943461"/>
              <a:gd name="connsiteY292" fmla="*/ 162432 h 395856"/>
              <a:gd name="connsiteX293" fmla="*/ 759627 w 943461"/>
              <a:gd name="connsiteY293" fmla="*/ 139572 h 395856"/>
              <a:gd name="connsiteX294" fmla="*/ 782487 w 943461"/>
              <a:gd name="connsiteY294" fmla="*/ 116712 h 395856"/>
              <a:gd name="connsiteX295" fmla="*/ 713430 w 943461"/>
              <a:gd name="connsiteY295" fmla="*/ 116712 h 395856"/>
              <a:gd name="connsiteX296" fmla="*/ 736290 w 943461"/>
              <a:gd name="connsiteY296" fmla="*/ 139572 h 395856"/>
              <a:gd name="connsiteX297" fmla="*/ 713430 w 943461"/>
              <a:gd name="connsiteY297" fmla="*/ 162432 h 395856"/>
              <a:gd name="connsiteX298" fmla="*/ 690570 w 943461"/>
              <a:gd name="connsiteY298" fmla="*/ 139572 h 395856"/>
              <a:gd name="connsiteX299" fmla="*/ 713430 w 943461"/>
              <a:gd name="connsiteY299" fmla="*/ 116712 h 395856"/>
              <a:gd name="connsiteX300" fmla="*/ 644373 w 943461"/>
              <a:gd name="connsiteY300" fmla="*/ 116712 h 395856"/>
              <a:gd name="connsiteX301" fmla="*/ 667233 w 943461"/>
              <a:gd name="connsiteY301" fmla="*/ 139572 h 395856"/>
              <a:gd name="connsiteX302" fmla="*/ 644373 w 943461"/>
              <a:gd name="connsiteY302" fmla="*/ 162432 h 395856"/>
              <a:gd name="connsiteX303" fmla="*/ 621513 w 943461"/>
              <a:gd name="connsiteY303" fmla="*/ 139572 h 395856"/>
              <a:gd name="connsiteX304" fmla="*/ 644373 w 943461"/>
              <a:gd name="connsiteY304" fmla="*/ 116712 h 395856"/>
              <a:gd name="connsiteX305" fmla="*/ 575316 w 943461"/>
              <a:gd name="connsiteY305" fmla="*/ 116712 h 395856"/>
              <a:gd name="connsiteX306" fmla="*/ 598176 w 943461"/>
              <a:gd name="connsiteY306" fmla="*/ 139572 h 395856"/>
              <a:gd name="connsiteX307" fmla="*/ 575316 w 943461"/>
              <a:gd name="connsiteY307" fmla="*/ 162432 h 395856"/>
              <a:gd name="connsiteX308" fmla="*/ 552456 w 943461"/>
              <a:gd name="connsiteY308" fmla="*/ 139572 h 395856"/>
              <a:gd name="connsiteX309" fmla="*/ 575316 w 943461"/>
              <a:gd name="connsiteY309" fmla="*/ 116712 h 395856"/>
              <a:gd name="connsiteX310" fmla="*/ 506259 w 943461"/>
              <a:gd name="connsiteY310" fmla="*/ 116712 h 395856"/>
              <a:gd name="connsiteX311" fmla="*/ 529119 w 943461"/>
              <a:gd name="connsiteY311" fmla="*/ 139572 h 395856"/>
              <a:gd name="connsiteX312" fmla="*/ 506259 w 943461"/>
              <a:gd name="connsiteY312" fmla="*/ 162432 h 395856"/>
              <a:gd name="connsiteX313" fmla="*/ 483399 w 943461"/>
              <a:gd name="connsiteY313" fmla="*/ 139572 h 395856"/>
              <a:gd name="connsiteX314" fmla="*/ 506259 w 943461"/>
              <a:gd name="connsiteY314" fmla="*/ 116712 h 395856"/>
              <a:gd name="connsiteX315" fmla="*/ 437202 w 943461"/>
              <a:gd name="connsiteY315" fmla="*/ 116712 h 395856"/>
              <a:gd name="connsiteX316" fmla="*/ 460062 w 943461"/>
              <a:gd name="connsiteY316" fmla="*/ 139572 h 395856"/>
              <a:gd name="connsiteX317" fmla="*/ 437202 w 943461"/>
              <a:gd name="connsiteY317" fmla="*/ 162432 h 395856"/>
              <a:gd name="connsiteX318" fmla="*/ 414342 w 943461"/>
              <a:gd name="connsiteY318" fmla="*/ 139572 h 395856"/>
              <a:gd name="connsiteX319" fmla="*/ 437202 w 943461"/>
              <a:gd name="connsiteY319" fmla="*/ 116712 h 395856"/>
              <a:gd name="connsiteX320" fmla="*/ 368145 w 943461"/>
              <a:gd name="connsiteY320" fmla="*/ 116712 h 395856"/>
              <a:gd name="connsiteX321" fmla="*/ 391005 w 943461"/>
              <a:gd name="connsiteY321" fmla="*/ 139572 h 395856"/>
              <a:gd name="connsiteX322" fmla="*/ 368145 w 943461"/>
              <a:gd name="connsiteY322" fmla="*/ 162432 h 395856"/>
              <a:gd name="connsiteX323" fmla="*/ 345285 w 943461"/>
              <a:gd name="connsiteY323" fmla="*/ 139572 h 395856"/>
              <a:gd name="connsiteX324" fmla="*/ 368145 w 943461"/>
              <a:gd name="connsiteY324" fmla="*/ 116712 h 395856"/>
              <a:gd name="connsiteX325" fmla="*/ 299088 w 943461"/>
              <a:gd name="connsiteY325" fmla="*/ 116712 h 395856"/>
              <a:gd name="connsiteX326" fmla="*/ 321948 w 943461"/>
              <a:gd name="connsiteY326" fmla="*/ 139572 h 395856"/>
              <a:gd name="connsiteX327" fmla="*/ 299088 w 943461"/>
              <a:gd name="connsiteY327" fmla="*/ 162432 h 395856"/>
              <a:gd name="connsiteX328" fmla="*/ 276228 w 943461"/>
              <a:gd name="connsiteY328" fmla="*/ 139572 h 395856"/>
              <a:gd name="connsiteX329" fmla="*/ 299088 w 943461"/>
              <a:gd name="connsiteY329" fmla="*/ 116712 h 395856"/>
              <a:gd name="connsiteX330" fmla="*/ 230031 w 943461"/>
              <a:gd name="connsiteY330" fmla="*/ 116712 h 395856"/>
              <a:gd name="connsiteX331" fmla="*/ 252891 w 943461"/>
              <a:gd name="connsiteY331" fmla="*/ 139572 h 395856"/>
              <a:gd name="connsiteX332" fmla="*/ 230031 w 943461"/>
              <a:gd name="connsiteY332" fmla="*/ 162432 h 395856"/>
              <a:gd name="connsiteX333" fmla="*/ 207171 w 943461"/>
              <a:gd name="connsiteY333" fmla="*/ 139572 h 395856"/>
              <a:gd name="connsiteX334" fmla="*/ 230031 w 943461"/>
              <a:gd name="connsiteY334" fmla="*/ 116712 h 395856"/>
              <a:gd name="connsiteX335" fmla="*/ 160974 w 943461"/>
              <a:gd name="connsiteY335" fmla="*/ 116712 h 395856"/>
              <a:gd name="connsiteX336" fmla="*/ 183834 w 943461"/>
              <a:gd name="connsiteY336" fmla="*/ 139572 h 395856"/>
              <a:gd name="connsiteX337" fmla="*/ 160974 w 943461"/>
              <a:gd name="connsiteY337" fmla="*/ 162432 h 395856"/>
              <a:gd name="connsiteX338" fmla="*/ 138114 w 943461"/>
              <a:gd name="connsiteY338" fmla="*/ 139572 h 395856"/>
              <a:gd name="connsiteX339" fmla="*/ 160974 w 943461"/>
              <a:gd name="connsiteY339" fmla="*/ 116712 h 395856"/>
              <a:gd name="connsiteX340" fmla="*/ 91917 w 943461"/>
              <a:gd name="connsiteY340" fmla="*/ 116712 h 395856"/>
              <a:gd name="connsiteX341" fmla="*/ 114777 w 943461"/>
              <a:gd name="connsiteY341" fmla="*/ 139572 h 395856"/>
              <a:gd name="connsiteX342" fmla="*/ 91917 w 943461"/>
              <a:gd name="connsiteY342" fmla="*/ 162432 h 395856"/>
              <a:gd name="connsiteX343" fmla="*/ 69057 w 943461"/>
              <a:gd name="connsiteY343" fmla="*/ 139572 h 395856"/>
              <a:gd name="connsiteX344" fmla="*/ 91917 w 943461"/>
              <a:gd name="connsiteY344" fmla="*/ 116712 h 395856"/>
              <a:gd name="connsiteX345" fmla="*/ 22860 w 943461"/>
              <a:gd name="connsiteY345" fmla="*/ 116712 h 395856"/>
              <a:gd name="connsiteX346" fmla="*/ 45720 w 943461"/>
              <a:gd name="connsiteY346" fmla="*/ 139572 h 395856"/>
              <a:gd name="connsiteX347" fmla="*/ 22860 w 943461"/>
              <a:gd name="connsiteY347" fmla="*/ 162432 h 395856"/>
              <a:gd name="connsiteX348" fmla="*/ 0 w 943461"/>
              <a:gd name="connsiteY348" fmla="*/ 139572 h 395856"/>
              <a:gd name="connsiteX349" fmla="*/ 22860 w 943461"/>
              <a:gd name="connsiteY349" fmla="*/ 116712 h 395856"/>
              <a:gd name="connsiteX350" fmla="*/ 920601 w 943461"/>
              <a:gd name="connsiteY350" fmla="*/ 58356 h 395856"/>
              <a:gd name="connsiteX351" fmla="*/ 943461 w 943461"/>
              <a:gd name="connsiteY351" fmla="*/ 81216 h 395856"/>
              <a:gd name="connsiteX352" fmla="*/ 920601 w 943461"/>
              <a:gd name="connsiteY352" fmla="*/ 104076 h 395856"/>
              <a:gd name="connsiteX353" fmla="*/ 897741 w 943461"/>
              <a:gd name="connsiteY353" fmla="*/ 81216 h 395856"/>
              <a:gd name="connsiteX354" fmla="*/ 920601 w 943461"/>
              <a:gd name="connsiteY354" fmla="*/ 58356 h 395856"/>
              <a:gd name="connsiteX355" fmla="*/ 851544 w 943461"/>
              <a:gd name="connsiteY355" fmla="*/ 58356 h 395856"/>
              <a:gd name="connsiteX356" fmla="*/ 874404 w 943461"/>
              <a:gd name="connsiteY356" fmla="*/ 81216 h 395856"/>
              <a:gd name="connsiteX357" fmla="*/ 851544 w 943461"/>
              <a:gd name="connsiteY357" fmla="*/ 104076 h 395856"/>
              <a:gd name="connsiteX358" fmla="*/ 828684 w 943461"/>
              <a:gd name="connsiteY358" fmla="*/ 81216 h 395856"/>
              <a:gd name="connsiteX359" fmla="*/ 851544 w 943461"/>
              <a:gd name="connsiteY359" fmla="*/ 58356 h 395856"/>
              <a:gd name="connsiteX360" fmla="*/ 782487 w 943461"/>
              <a:gd name="connsiteY360" fmla="*/ 58356 h 395856"/>
              <a:gd name="connsiteX361" fmla="*/ 805347 w 943461"/>
              <a:gd name="connsiteY361" fmla="*/ 81216 h 395856"/>
              <a:gd name="connsiteX362" fmla="*/ 782487 w 943461"/>
              <a:gd name="connsiteY362" fmla="*/ 104076 h 395856"/>
              <a:gd name="connsiteX363" fmla="*/ 759627 w 943461"/>
              <a:gd name="connsiteY363" fmla="*/ 81216 h 395856"/>
              <a:gd name="connsiteX364" fmla="*/ 782487 w 943461"/>
              <a:gd name="connsiteY364" fmla="*/ 58356 h 395856"/>
              <a:gd name="connsiteX365" fmla="*/ 713430 w 943461"/>
              <a:gd name="connsiteY365" fmla="*/ 58356 h 395856"/>
              <a:gd name="connsiteX366" fmla="*/ 736290 w 943461"/>
              <a:gd name="connsiteY366" fmla="*/ 81216 h 395856"/>
              <a:gd name="connsiteX367" fmla="*/ 713430 w 943461"/>
              <a:gd name="connsiteY367" fmla="*/ 104076 h 395856"/>
              <a:gd name="connsiteX368" fmla="*/ 690570 w 943461"/>
              <a:gd name="connsiteY368" fmla="*/ 81216 h 395856"/>
              <a:gd name="connsiteX369" fmla="*/ 713430 w 943461"/>
              <a:gd name="connsiteY369" fmla="*/ 58356 h 395856"/>
              <a:gd name="connsiteX370" fmla="*/ 644373 w 943461"/>
              <a:gd name="connsiteY370" fmla="*/ 58356 h 395856"/>
              <a:gd name="connsiteX371" fmla="*/ 667233 w 943461"/>
              <a:gd name="connsiteY371" fmla="*/ 81216 h 395856"/>
              <a:gd name="connsiteX372" fmla="*/ 644373 w 943461"/>
              <a:gd name="connsiteY372" fmla="*/ 104076 h 395856"/>
              <a:gd name="connsiteX373" fmla="*/ 621513 w 943461"/>
              <a:gd name="connsiteY373" fmla="*/ 81216 h 395856"/>
              <a:gd name="connsiteX374" fmla="*/ 644373 w 943461"/>
              <a:gd name="connsiteY374" fmla="*/ 58356 h 395856"/>
              <a:gd name="connsiteX375" fmla="*/ 575316 w 943461"/>
              <a:gd name="connsiteY375" fmla="*/ 58356 h 395856"/>
              <a:gd name="connsiteX376" fmla="*/ 598176 w 943461"/>
              <a:gd name="connsiteY376" fmla="*/ 81216 h 395856"/>
              <a:gd name="connsiteX377" fmla="*/ 575316 w 943461"/>
              <a:gd name="connsiteY377" fmla="*/ 104076 h 395856"/>
              <a:gd name="connsiteX378" fmla="*/ 552456 w 943461"/>
              <a:gd name="connsiteY378" fmla="*/ 81216 h 395856"/>
              <a:gd name="connsiteX379" fmla="*/ 575316 w 943461"/>
              <a:gd name="connsiteY379" fmla="*/ 58356 h 395856"/>
              <a:gd name="connsiteX380" fmla="*/ 506259 w 943461"/>
              <a:gd name="connsiteY380" fmla="*/ 58356 h 395856"/>
              <a:gd name="connsiteX381" fmla="*/ 529119 w 943461"/>
              <a:gd name="connsiteY381" fmla="*/ 81216 h 395856"/>
              <a:gd name="connsiteX382" fmla="*/ 506259 w 943461"/>
              <a:gd name="connsiteY382" fmla="*/ 104076 h 395856"/>
              <a:gd name="connsiteX383" fmla="*/ 483399 w 943461"/>
              <a:gd name="connsiteY383" fmla="*/ 81216 h 395856"/>
              <a:gd name="connsiteX384" fmla="*/ 506259 w 943461"/>
              <a:gd name="connsiteY384" fmla="*/ 58356 h 395856"/>
              <a:gd name="connsiteX385" fmla="*/ 437202 w 943461"/>
              <a:gd name="connsiteY385" fmla="*/ 58356 h 395856"/>
              <a:gd name="connsiteX386" fmla="*/ 460062 w 943461"/>
              <a:gd name="connsiteY386" fmla="*/ 81216 h 395856"/>
              <a:gd name="connsiteX387" fmla="*/ 437202 w 943461"/>
              <a:gd name="connsiteY387" fmla="*/ 104076 h 395856"/>
              <a:gd name="connsiteX388" fmla="*/ 414342 w 943461"/>
              <a:gd name="connsiteY388" fmla="*/ 81216 h 395856"/>
              <a:gd name="connsiteX389" fmla="*/ 437202 w 943461"/>
              <a:gd name="connsiteY389" fmla="*/ 58356 h 395856"/>
              <a:gd name="connsiteX390" fmla="*/ 368145 w 943461"/>
              <a:gd name="connsiteY390" fmla="*/ 58356 h 395856"/>
              <a:gd name="connsiteX391" fmla="*/ 391005 w 943461"/>
              <a:gd name="connsiteY391" fmla="*/ 81216 h 395856"/>
              <a:gd name="connsiteX392" fmla="*/ 368145 w 943461"/>
              <a:gd name="connsiteY392" fmla="*/ 104076 h 395856"/>
              <a:gd name="connsiteX393" fmla="*/ 345285 w 943461"/>
              <a:gd name="connsiteY393" fmla="*/ 81216 h 395856"/>
              <a:gd name="connsiteX394" fmla="*/ 368145 w 943461"/>
              <a:gd name="connsiteY394" fmla="*/ 58356 h 395856"/>
              <a:gd name="connsiteX395" fmla="*/ 299088 w 943461"/>
              <a:gd name="connsiteY395" fmla="*/ 58356 h 395856"/>
              <a:gd name="connsiteX396" fmla="*/ 321948 w 943461"/>
              <a:gd name="connsiteY396" fmla="*/ 81216 h 395856"/>
              <a:gd name="connsiteX397" fmla="*/ 299088 w 943461"/>
              <a:gd name="connsiteY397" fmla="*/ 104076 h 395856"/>
              <a:gd name="connsiteX398" fmla="*/ 276228 w 943461"/>
              <a:gd name="connsiteY398" fmla="*/ 81216 h 395856"/>
              <a:gd name="connsiteX399" fmla="*/ 299088 w 943461"/>
              <a:gd name="connsiteY399" fmla="*/ 58356 h 395856"/>
              <a:gd name="connsiteX400" fmla="*/ 230031 w 943461"/>
              <a:gd name="connsiteY400" fmla="*/ 58356 h 395856"/>
              <a:gd name="connsiteX401" fmla="*/ 252891 w 943461"/>
              <a:gd name="connsiteY401" fmla="*/ 81216 h 395856"/>
              <a:gd name="connsiteX402" fmla="*/ 230031 w 943461"/>
              <a:gd name="connsiteY402" fmla="*/ 104076 h 395856"/>
              <a:gd name="connsiteX403" fmla="*/ 207171 w 943461"/>
              <a:gd name="connsiteY403" fmla="*/ 81216 h 395856"/>
              <a:gd name="connsiteX404" fmla="*/ 230031 w 943461"/>
              <a:gd name="connsiteY404" fmla="*/ 58356 h 395856"/>
              <a:gd name="connsiteX405" fmla="*/ 160974 w 943461"/>
              <a:gd name="connsiteY405" fmla="*/ 58356 h 395856"/>
              <a:gd name="connsiteX406" fmla="*/ 183834 w 943461"/>
              <a:gd name="connsiteY406" fmla="*/ 81216 h 395856"/>
              <a:gd name="connsiteX407" fmla="*/ 160974 w 943461"/>
              <a:gd name="connsiteY407" fmla="*/ 104076 h 395856"/>
              <a:gd name="connsiteX408" fmla="*/ 138114 w 943461"/>
              <a:gd name="connsiteY408" fmla="*/ 81216 h 395856"/>
              <a:gd name="connsiteX409" fmla="*/ 160974 w 943461"/>
              <a:gd name="connsiteY409" fmla="*/ 58356 h 395856"/>
              <a:gd name="connsiteX410" fmla="*/ 91917 w 943461"/>
              <a:gd name="connsiteY410" fmla="*/ 58356 h 395856"/>
              <a:gd name="connsiteX411" fmla="*/ 114777 w 943461"/>
              <a:gd name="connsiteY411" fmla="*/ 81216 h 395856"/>
              <a:gd name="connsiteX412" fmla="*/ 91917 w 943461"/>
              <a:gd name="connsiteY412" fmla="*/ 104076 h 395856"/>
              <a:gd name="connsiteX413" fmla="*/ 69057 w 943461"/>
              <a:gd name="connsiteY413" fmla="*/ 81216 h 395856"/>
              <a:gd name="connsiteX414" fmla="*/ 91917 w 943461"/>
              <a:gd name="connsiteY414" fmla="*/ 58356 h 395856"/>
              <a:gd name="connsiteX415" fmla="*/ 22860 w 943461"/>
              <a:gd name="connsiteY415" fmla="*/ 58356 h 395856"/>
              <a:gd name="connsiteX416" fmla="*/ 45720 w 943461"/>
              <a:gd name="connsiteY416" fmla="*/ 81216 h 395856"/>
              <a:gd name="connsiteX417" fmla="*/ 22860 w 943461"/>
              <a:gd name="connsiteY417" fmla="*/ 104076 h 395856"/>
              <a:gd name="connsiteX418" fmla="*/ 0 w 943461"/>
              <a:gd name="connsiteY418" fmla="*/ 81216 h 395856"/>
              <a:gd name="connsiteX419" fmla="*/ 22860 w 943461"/>
              <a:gd name="connsiteY419" fmla="*/ 58356 h 395856"/>
              <a:gd name="connsiteX420" fmla="*/ 920601 w 943461"/>
              <a:gd name="connsiteY420" fmla="*/ 0 h 395856"/>
              <a:gd name="connsiteX421" fmla="*/ 943461 w 943461"/>
              <a:gd name="connsiteY421" fmla="*/ 22860 h 395856"/>
              <a:gd name="connsiteX422" fmla="*/ 920601 w 943461"/>
              <a:gd name="connsiteY422" fmla="*/ 45720 h 395856"/>
              <a:gd name="connsiteX423" fmla="*/ 897741 w 943461"/>
              <a:gd name="connsiteY423" fmla="*/ 22860 h 395856"/>
              <a:gd name="connsiteX424" fmla="*/ 920601 w 943461"/>
              <a:gd name="connsiteY424" fmla="*/ 0 h 395856"/>
              <a:gd name="connsiteX425" fmla="*/ 851544 w 943461"/>
              <a:gd name="connsiteY425" fmla="*/ 0 h 395856"/>
              <a:gd name="connsiteX426" fmla="*/ 874404 w 943461"/>
              <a:gd name="connsiteY426" fmla="*/ 22860 h 395856"/>
              <a:gd name="connsiteX427" fmla="*/ 851544 w 943461"/>
              <a:gd name="connsiteY427" fmla="*/ 45720 h 395856"/>
              <a:gd name="connsiteX428" fmla="*/ 828684 w 943461"/>
              <a:gd name="connsiteY428" fmla="*/ 22860 h 395856"/>
              <a:gd name="connsiteX429" fmla="*/ 851544 w 943461"/>
              <a:gd name="connsiteY429" fmla="*/ 0 h 395856"/>
              <a:gd name="connsiteX430" fmla="*/ 782487 w 943461"/>
              <a:gd name="connsiteY430" fmla="*/ 0 h 395856"/>
              <a:gd name="connsiteX431" fmla="*/ 805347 w 943461"/>
              <a:gd name="connsiteY431" fmla="*/ 22860 h 395856"/>
              <a:gd name="connsiteX432" fmla="*/ 782487 w 943461"/>
              <a:gd name="connsiteY432" fmla="*/ 45720 h 395856"/>
              <a:gd name="connsiteX433" fmla="*/ 759627 w 943461"/>
              <a:gd name="connsiteY433" fmla="*/ 22860 h 395856"/>
              <a:gd name="connsiteX434" fmla="*/ 782487 w 943461"/>
              <a:gd name="connsiteY434" fmla="*/ 0 h 395856"/>
              <a:gd name="connsiteX435" fmla="*/ 713430 w 943461"/>
              <a:gd name="connsiteY435" fmla="*/ 0 h 395856"/>
              <a:gd name="connsiteX436" fmla="*/ 736290 w 943461"/>
              <a:gd name="connsiteY436" fmla="*/ 22860 h 395856"/>
              <a:gd name="connsiteX437" fmla="*/ 713430 w 943461"/>
              <a:gd name="connsiteY437" fmla="*/ 45720 h 395856"/>
              <a:gd name="connsiteX438" fmla="*/ 690570 w 943461"/>
              <a:gd name="connsiteY438" fmla="*/ 22860 h 395856"/>
              <a:gd name="connsiteX439" fmla="*/ 713430 w 943461"/>
              <a:gd name="connsiteY439" fmla="*/ 0 h 395856"/>
              <a:gd name="connsiteX440" fmla="*/ 644373 w 943461"/>
              <a:gd name="connsiteY440" fmla="*/ 0 h 395856"/>
              <a:gd name="connsiteX441" fmla="*/ 667233 w 943461"/>
              <a:gd name="connsiteY441" fmla="*/ 22860 h 395856"/>
              <a:gd name="connsiteX442" fmla="*/ 644373 w 943461"/>
              <a:gd name="connsiteY442" fmla="*/ 45720 h 395856"/>
              <a:gd name="connsiteX443" fmla="*/ 621513 w 943461"/>
              <a:gd name="connsiteY443" fmla="*/ 22860 h 395856"/>
              <a:gd name="connsiteX444" fmla="*/ 644373 w 943461"/>
              <a:gd name="connsiteY444" fmla="*/ 0 h 395856"/>
              <a:gd name="connsiteX445" fmla="*/ 575316 w 943461"/>
              <a:gd name="connsiteY445" fmla="*/ 0 h 395856"/>
              <a:gd name="connsiteX446" fmla="*/ 598176 w 943461"/>
              <a:gd name="connsiteY446" fmla="*/ 22860 h 395856"/>
              <a:gd name="connsiteX447" fmla="*/ 575316 w 943461"/>
              <a:gd name="connsiteY447" fmla="*/ 45720 h 395856"/>
              <a:gd name="connsiteX448" fmla="*/ 552456 w 943461"/>
              <a:gd name="connsiteY448" fmla="*/ 22860 h 395856"/>
              <a:gd name="connsiteX449" fmla="*/ 575316 w 943461"/>
              <a:gd name="connsiteY449" fmla="*/ 0 h 395856"/>
              <a:gd name="connsiteX450" fmla="*/ 506259 w 943461"/>
              <a:gd name="connsiteY450" fmla="*/ 0 h 395856"/>
              <a:gd name="connsiteX451" fmla="*/ 529119 w 943461"/>
              <a:gd name="connsiteY451" fmla="*/ 22860 h 395856"/>
              <a:gd name="connsiteX452" fmla="*/ 506259 w 943461"/>
              <a:gd name="connsiteY452" fmla="*/ 45720 h 395856"/>
              <a:gd name="connsiteX453" fmla="*/ 483399 w 943461"/>
              <a:gd name="connsiteY453" fmla="*/ 22860 h 395856"/>
              <a:gd name="connsiteX454" fmla="*/ 506259 w 943461"/>
              <a:gd name="connsiteY454" fmla="*/ 0 h 395856"/>
              <a:gd name="connsiteX455" fmla="*/ 437202 w 943461"/>
              <a:gd name="connsiteY455" fmla="*/ 0 h 395856"/>
              <a:gd name="connsiteX456" fmla="*/ 460062 w 943461"/>
              <a:gd name="connsiteY456" fmla="*/ 22860 h 395856"/>
              <a:gd name="connsiteX457" fmla="*/ 437202 w 943461"/>
              <a:gd name="connsiteY457" fmla="*/ 45720 h 395856"/>
              <a:gd name="connsiteX458" fmla="*/ 414342 w 943461"/>
              <a:gd name="connsiteY458" fmla="*/ 22860 h 395856"/>
              <a:gd name="connsiteX459" fmla="*/ 437202 w 943461"/>
              <a:gd name="connsiteY459" fmla="*/ 0 h 395856"/>
              <a:gd name="connsiteX460" fmla="*/ 368145 w 943461"/>
              <a:gd name="connsiteY460" fmla="*/ 0 h 395856"/>
              <a:gd name="connsiteX461" fmla="*/ 391005 w 943461"/>
              <a:gd name="connsiteY461" fmla="*/ 22860 h 395856"/>
              <a:gd name="connsiteX462" fmla="*/ 368145 w 943461"/>
              <a:gd name="connsiteY462" fmla="*/ 45720 h 395856"/>
              <a:gd name="connsiteX463" fmla="*/ 345285 w 943461"/>
              <a:gd name="connsiteY463" fmla="*/ 22860 h 395856"/>
              <a:gd name="connsiteX464" fmla="*/ 368145 w 943461"/>
              <a:gd name="connsiteY464" fmla="*/ 0 h 395856"/>
              <a:gd name="connsiteX465" fmla="*/ 299088 w 943461"/>
              <a:gd name="connsiteY465" fmla="*/ 0 h 395856"/>
              <a:gd name="connsiteX466" fmla="*/ 321948 w 943461"/>
              <a:gd name="connsiteY466" fmla="*/ 22860 h 395856"/>
              <a:gd name="connsiteX467" fmla="*/ 299088 w 943461"/>
              <a:gd name="connsiteY467" fmla="*/ 45720 h 395856"/>
              <a:gd name="connsiteX468" fmla="*/ 276228 w 943461"/>
              <a:gd name="connsiteY468" fmla="*/ 22860 h 395856"/>
              <a:gd name="connsiteX469" fmla="*/ 299088 w 943461"/>
              <a:gd name="connsiteY469" fmla="*/ 0 h 395856"/>
              <a:gd name="connsiteX470" fmla="*/ 230031 w 943461"/>
              <a:gd name="connsiteY470" fmla="*/ 0 h 395856"/>
              <a:gd name="connsiteX471" fmla="*/ 252891 w 943461"/>
              <a:gd name="connsiteY471" fmla="*/ 22860 h 395856"/>
              <a:gd name="connsiteX472" fmla="*/ 230031 w 943461"/>
              <a:gd name="connsiteY472" fmla="*/ 45720 h 395856"/>
              <a:gd name="connsiteX473" fmla="*/ 207171 w 943461"/>
              <a:gd name="connsiteY473" fmla="*/ 22860 h 395856"/>
              <a:gd name="connsiteX474" fmla="*/ 230031 w 943461"/>
              <a:gd name="connsiteY474" fmla="*/ 0 h 395856"/>
              <a:gd name="connsiteX475" fmla="*/ 160974 w 943461"/>
              <a:gd name="connsiteY475" fmla="*/ 0 h 395856"/>
              <a:gd name="connsiteX476" fmla="*/ 183834 w 943461"/>
              <a:gd name="connsiteY476" fmla="*/ 22860 h 395856"/>
              <a:gd name="connsiteX477" fmla="*/ 160974 w 943461"/>
              <a:gd name="connsiteY477" fmla="*/ 45720 h 395856"/>
              <a:gd name="connsiteX478" fmla="*/ 138114 w 943461"/>
              <a:gd name="connsiteY478" fmla="*/ 22860 h 395856"/>
              <a:gd name="connsiteX479" fmla="*/ 160974 w 943461"/>
              <a:gd name="connsiteY479" fmla="*/ 0 h 395856"/>
              <a:gd name="connsiteX480" fmla="*/ 91917 w 943461"/>
              <a:gd name="connsiteY480" fmla="*/ 0 h 395856"/>
              <a:gd name="connsiteX481" fmla="*/ 114777 w 943461"/>
              <a:gd name="connsiteY481" fmla="*/ 22860 h 395856"/>
              <a:gd name="connsiteX482" fmla="*/ 91917 w 943461"/>
              <a:gd name="connsiteY482" fmla="*/ 45720 h 395856"/>
              <a:gd name="connsiteX483" fmla="*/ 69057 w 943461"/>
              <a:gd name="connsiteY483" fmla="*/ 22860 h 395856"/>
              <a:gd name="connsiteX484" fmla="*/ 91917 w 943461"/>
              <a:gd name="connsiteY484" fmla="*/ 0 h 395856"/>
              <a:gd name="connsiteX485" fmla="*/ 22860 w 943461"/>
              <a:gd name="connsiteY485" fmla="*/ 0 h 395856"/>
              <a:gd name="connsiteX486" fmla="*/ 45720 w 943461"/>
              <a:gd name="connsiteY486" fmla="*/ 22860 h 395856"/>
              <a:gd name="connsiteX487" fmla="*/ 22860 w 943461"/>
              <a:gd name="connsiteY487" fmla="*/ 45720 h 395856"/>
              <a:gd name="connsiteX488" fmla="*/ 0 w 943461"/>
              <a:gd name="connsiteY488" fmla="*/ 22860 h 395856"/>
              <a:gd name="connsiteX489" fmla="*/ 22860 w 943461"/>
              <a:gd name="connsiteY489" fmla="*/ 0 h 395856"/>
            </a:gdLst>
            <a:ahLst/>
            <a:cxnLst/>
            <a:rect l="l" t="t" r="r" b="b"/>
            <a:pathLst>
              <a:path w="943461" h="395856">
                <a:moveTo>
                  <a:pt x="920601" y="350136"/>
                </a:moveTo>
                <a:cubicBezTo>
                  <a:pt x="933226" y="350136"/>
                  <a:pt x="943461" y="360371"/>
                  <a:pt x="943461" y="372996"/>
                </a:cubicBezTo>
                <a:cubicBezTo>
                  <a:pt x="943461" y="385621"/>
                  <a:pt x="933226" y="395856"/>
                  <a:pt x="920601" y="395856"/>
                </a:cubicBezTo>
                <a:cubicBezTo>
                  <a:pt x="907976" y="395856"/>
                  <a:pt x="897741" y="385621"/>
                  <a:pt x="897741" y="372996"/>
                </a:cubicBezTo>
                <a:cubicBezTo>
                  <a:pt x="897741" y="360371"/>
                  <a:pt x="907976" y="350136"/>
                  <a:pt x="920601" y="350136"/>
                </a:cubicBezTo>
                <a:close/>
                <a:moveTo>
                  <a:pt x="851544" y="350136"/>
                </a:moveTo>
                <a:cubicBezTo>
                  <a:pt x="864169" y="350136"/>
                  <a:pt x="874404" y="360371"/>
                  <a:pt x="874404" y="372996"/>
                </a:cubicBezTo>
                <a:cubicBezTo>
                  <a:pt x="874404" y="385621"/>
                  <a:pt x="864169" y="395856"/>
                  <a:pt x="851544" y="395856"/>
                </a:cubicBezTo>
                <a:cubicBezTo>
                  <a:pt x="838919" y="395856"/>
                  <a:pt x="828684" y="385621"/>
                  <a:pt x="828684" y="372996"/>
                </a:cubicBezTo>
                <a:cubicBezTo>
                  <a:pt x="828684" y="360371"/>
                  <a:pt x="838919" y="350136"/>
                  <a:pt x="851544" y="350136"/>
                </a:cubicBezTo>
                <a:close/>
                <a:moveTo>
                  <a:pt x="782487" y="350136"/>
                </a:moveTo>
                <a:cubicBezTo>
                  <a:pt x="795112" y="350136"/>
                  <a:pt x="805347" y="360371"/>
                  <a:pt x="805347" y="372996"/>
                </a:cubicBezTo>
                <a:cubicBezTo>
                  <a:pt x="805347" y="385621"/>
                  <a:pt x="795112" y="395856"/>
                  <a:pt x="782487" y="395856"/>
                </a:cubicBezTo>
                <a:cubicBezTo>
                  <a:pt x="769862" y="395856"/>
                  <a:pt x="759627" y="385621"/>
                  <a:pt x="759627" y="372996"/>
                </a:cubicBezTo>
                <a:cubicBezTo>
                  <a:pt x="759627" y="360371"/>
                  <a:pt x="769862" y="350136"/>
                  <a:pt x="782487" y="350136"/>
                </a:cubicBezTo>
                <a:close/>
                <a:moveTo>
                  <a:pt x="713430" y="350136"/>
                </a:moveTo>
                <a:cubicBezTo>
                  <a:pt x="726055" y="350136"/>
                  <a:pt x="736290" y="360371"/>
                  <a:pt x="736290" y="372996"/>
                </a:cubicBezTo>
                <a:cubicBezTo>
                  <a:pt x="736290" y="385621"/>
                  <a:pt x="726055" y="395856"/>
                  <a:pt x="713430" y="395856"/>
                </a:cubicBezTo>
                <a:cubicBezTo>
                  <a:pt x="700805" y="395856"/>
                  <a:pt x="690570" y="385621"/>
                  <a:pt x="690570" y="372996"/>
                </a:cubicBezTo>
                <a:cubicBezTo>
                  <a:pt x="690570" y="360371"/>
                  <a:pt x="700805" y="350136"/>
                  <a:pt x="713430" y="350136"/>
                </a:cubicBezTo>
                <a:close/>
                <a:moveTo>
                  <a:pt x="644373" y="350136"/>
                </a:moveTo>
                <a:cubicBezTo>
                  <a:pt x="656998" y="350136"/>
                  <a:pt x="667233" y="360371"/>
                  <a:pt x="667233" y="372996"/>
                </a:cubicBezTo>
                <a:cubicBezTo>
                  <a:pt x="667233" y="385621"/>
                  <a:pt x="656998" y="395856"/>
                  <a:pt x="644373" y="395856"/>
                </a:cubicBezTo>
                <a:cubicBezTo>
                  <a:pt x="631748" y="395856"/>
                  <a:pt x="621513" y="385621"/>
                  <a:pt x="621513" y="372996"/>
                </a:cubicBezTo>
                <a:cubicBezTo>
                  <a:pt x="621513" y="360371"/>
                  <a:pt x="631748" y="350136"/>
                  <a:pt x="644373" y="350136"/>
                </a:cubicBezTo>
                <a:close/>
                <a:moveTo>
                  <a:pt x="575316" y="350136"/>
                </a:moveTo>
                <a:cubicBezTo>
                  <a:pt x="587941" y="350136"/>
                  <a:pt x="598176" y="360371"/>
                  <a:pt x="598176" y="372996"/>
                </a:cubicBezTo>
                <a:cubicBezTo>
                  <a:pt x="598176" y="385621"/>
                  <a:pt x="587941" y="395856"/>
                  <a:pt x="575316" y="395856"/>
                </a:cubicBezTo>
                <a:cubicBezTo>
                  <a:pt x="562691" y="395856"/>
                  <a:pt x="552456" y="385621"/>
                  <a:pt x="552456" y="372996"/>
                </a:cubicBezTo>
                <a:cubicBezTo>
                  <a:pt x="552456" y="360371"/>
                  <a:pt x="562691" y="350136"/>
                  <a:pt x="575316" y="350136"/>
                </a:cubicBezTo>
                <a:close/>
                <a:moveTo>
                  <a:pt x="506259" y="350136"/>
                </a:moveTo>
                <a:cubicBezTo>
                  <a:pt x="518884" y="350136"/>
                  <a:pt x="529119" y="360371"/>
                  <a:pt x="529119" y="372996"/>
                </a:cubicBezTo>
                <a:cubicBezTo>
                  <a:pt x="529119" y="385621"/>
                  <a:pt x="518884" y="395856"/>
                  <a:pt x="506259" y="395856"/>
                </a:cubicBezTo>
                <a:cubicBezTo>
                  <a:pt x="493634" y="395856"/>
                  <a:pt x="483399" y="385621"/>
                  <a:pt x="483399" y="372996"/>
                </a:cubicBezTo>
                <a:cubicBezTo>
                  <a:pt x="483399" y="360371"/>
                  <a:pt x="493634" y="350136"/>
                  <a:pt x="506259" y="350136"/>
                </a:cubicBezTo>
                <a:close/>
                <a:moveTo>
                  <a:pt x="437202" y="350136"/>
                </a:moveTo>
                <a:cubicBezTo>
                  <a:pt x="449827" y="350136"/>
                  <a:pt x="460062" y="360371"/>
                  <a:pt x="460062" y="372996"/>
                </a:cubicBezTo>
                <a:cubicBezTo>
                  <a:pt x="460062" y="385621"/>
                  <a:pt x="449827" y="395856"/>
                  <a:pt x="437202" y="395856"/>
                </a:cubicBezTo>
                <a:cubicBezTo>
                  <a:pt x="424577" y="395856"/>
                  <a:pt x="414342" y="385621"/>
                  <a:pt x="414342" y="372996"/>
                </a:cubicBezTo>
                <a:cubicBezTo>
                  <a:pt x="414342" y="360371"/>
                  <a:pt x="424577" y="350136"/>
                  <a:pt x="437202" y="350136"/>
                </a:cubicBezTo>
                <a:close/>
                <a:moveTo>
                  <a:pt x="368145" y="350136"/>
                </a:moveTo>
                <a:cubicBezTo>
                  <a:pt x="380770" y="350136"/>
                  <a:pt x="391005" y="360371"/>
                  <a:pt x="391005" y="372996"/>
                </a:cubicBezTo>
                <a:cubicBezTo>
                  <a:pt x="391005" y="385621"/>
                  <a:pt x="380770" y="395856"/>
                  <a:pt x="368145" y="395856"/>
                </a:cubicBezTo>
                <a:cubicBezTo>
                  <a:pt x="355520" y="395856"/>
                  <a:pt x="345285" y="385621"/>
                  <a:pt x="345285" y="372996"/>
                </a:cubicBezTo>
                <a:cubicBezTo>
                  <a:pt x="345285" y="360371"/>
                  <a:pt x="355520" y="350136"/>
                  <a:pt x="368145" y="350136"/>
                </a:cubicBezTo>
                <a:close/>
                <a:moveTo>
                  <a:pt x="299088" y="350136"/>
                </a:moveTo>
                <a:cubicBezTo>
                  <a:pt x="311713" y="350136"/>
                  <a:pt x="321948" y="360371"/>
                  <a:pt x="321948" y="372996"/>
                </a:cubicBezTo>
                <a:cubicBezTo>
                  <a:pt x="321948" y="385621"/>
                  <a:pt x="311713" y="395856"/>
                  <a:pt x="299088" y="395856"/>
                </a:cubicBezTo>
                <a:cubicBezTo>
                  <a:pt x="286463" y="395856"/>
                  <a:pt x="276228" y="385621"/>
                  <a:pt x="276228" y="372996"/>
                </a:cubicBezTo>
                <a:cubicBezTo>
                  <a:pt x="276228" y="360371"/>
                  <a:pt x="286463" y="350136"/>
                  <a:pt x="299088" y="350136"/>
                </a:cubicBezTo>
                <a:close/>
                <a:moveTo>
                  <a:pt x="230031" y="350136"/>
                </a:moveTo>
                <a:cubicBezTo>
                  <a:pt x="242656" y="350136"/>
                  <a:pt x="252891" y="360371"/>
                  <a:pt x="252891" y="372996"/>
                </a:cubicBezTo>
                <a:cubicBezTo>
                  <a:pt x="252891" y="385621"/>
                  <a:pt x="242656" y="395856"/>
                  <a:pt x="230031" y="395856"/>
                </a:cubicBezTo>
                <a:cubicBezTo>
                  <a:pt x="217406" y="395856"/>
                  <a:pt x="207171" y="385621"/>
                  <a:pt x="207171" y="372996"/>
                </a:cubicBezTo>
                <a:cubicBezTo>
                  <a:pt x="207171" y="360371"/>
                  <a:pt x="217406" y="350136"/>
                  <a:pt x="230031" y="350136"/>
                </a:cubicBezTo>
                <a:close/>
                <a:moveTo>
                  <a:pt x="160974" y="350136"/>
                </a:moveTo>
                <a:cubicBezTo>
                  <a:pt x="173599" y="350136"/>
                  <a:pt x="183834" y="360371"/>
                  <a:pt x="183834" y="372996"/>
                </a:cubicBezTo>
                <a:cubicBezTo>
                  <a:pt x="183834" y="385621"/>
                  <a:pt x="173599" y="395856"/>
                  <a:pt x="160974" y="395856"/>
                </a:cubicBezTo>
                <a:cubicBezTo>
                  <a:pt x="148349" y="395856"/>
                  <a:pt x="138114" y="385621"/>
                  <a:pt x="138114" y="372996"/>
                </a:cubicBezTo>
                <a:cubicBezTo>
                  <a:pt x="138114" y="360371"/>
                  <a:pt x="148349" y="350136"/>
                  <a:pt x="160974" y="350136"/>
                </a:cubicBezTo>
                <a:close/>
                <a:moveTo>
                  <a:pt x="91917" y="350136"/>
                </a:moveTo>
                <a:cubicBezTo>
                  <a:pt x="104542" y="350136"/>
                  <a:pt x="114777" y="360371"/>
                  <a:pt x="114777" y="372996"/>
                </a:cubicBezTo>
                <a:cubicBezTo>
                  <a:pt x="114777" y="385621"/>
                  <a:pt x="104542" y="395856"/>
                  <a:pt x="91917" y="395856"/>
                </a:cubicBezTo>
                <a:cubicBezTo>
                  <a:pt x="79292" y="395856"/>
                  <a:pt x="69057" y="385621"/>
                  <a:pt x="69057" y="372996"/>
                </a:cubicBezTo>
                <a:cubicBezTo>
                  <a:pt x="69057" y="360371"/>
                  <a:pt x="79292" y="350136"/>
                  <a:pt x="91917" y="350136"/>
                </a:cubicBezTo>
                <a:close/>
                <a:moveTo>
                  <a:pt x="22860" y="350136"/>
                </a:moveTo>
                <a:cubicBezTo>
                  <a:pt x="35485" y="350136"/>
                  <a:pt x="45720" y="360371"/>
                  <a:pt x="45720" y="372996"/>
                </a:cubicBezTo>
                <a:cubicBezTo>
                  <a:pt x="45720" y="385621"/>
                  <a:pt x="35485" y="395856"/>
                  <a:pt x="22860" y="395856"/>
                </a:cubicBezTo>
                <a:cubicBezTo>
                  <a:pt x="10235" y="395856"/>
                  <a:pt x="0" y="385621"/>
                  <a:pt x="0" y="372996"/>
                </a:cubicBezTo>
                <a:cubicBezTo>
                  <a:pt x="0" y="360371"/>
                  <a:pt x="10235" y="350136"/>
                  <a:pt x="22860" y="350136"/>
                </a:cubicBezTo>
                <a:close/>
                <a:moveTo>
                  <a:pt x="920601" y="291780"/>
                </a:moveTo>
                <a:cubicBezTo>
                  <a:pt x="933226" y="291780"/>
                  <a:pt x="943461" y="302015"/>
                  <a:pt x="943461" y="314640"/>
                </a:cubicBezTo>
                <a:cubicBezTo>
                  <a:pt x="943461" y="327265"/>
                  <a:pt x="933226" y="337500"/>
                  <a:pt x="920601" y="337500"/>
                </a:cubicBezTo>
                <a:cubicBezTo>
                  <a:pt x="907976" y="337500"/>
                  <a:pt x="897741" y="327265"/>
                  <a:pt x="897741" y="314640"/>
                </a:cubicBezTo>
                <a:cubicBezTo>
                  <a:pt x="897741" y="302015"/>
                  <a:pt x="907976" y="291780"/>
                  <a:pt x="920601" y="291780"/>
                </a:cubicBezTo>
                <a:close/>
                <a:moveTo>
                  <a:pt x="851544" y="291780"/>
                </a:moveTo>
                <a:cubicBezTo>
                  <a:pt x="864169" y="291780"/>
                  <a:pt x="874404" y="302015"/>
                  <a:pt x="874404" y="314640"/>
                </a:cubicBezTo>
                <a:cubicBezTo>
                  <a:pt x="874404" y="327265"/>
                  <a:pt x="864169" y="337500"/>
                  <a:pt x="851544" y="337500"/>
                </a:cubicBezTo>
                <a:cubicBezTo>
                  <a:pt x="838919" y="337500"/>
                  <a:pt x="828684" y="327265"/>
                  <a:pt x="828684" y="314640"/>
                </a:cubicBezTo>
                <a:cubicBezTo>
                  <a:pt x="828684" y="302015"/>
                  <a:pt x="838919" y="291780"/>
                  <a:pt x="851544" y="291780"/>
                </a:cubicBezTo>
                <a:close/>
                <a:moveTo>
                  <a:pt x="782487" y="291780"/>
                </a:moveTo>
                <a:cubicBezTo>
                  <a:pt x="795112" y="291780"/>
                  <a:pt x="805347" y="302015"/>
                  <a:pt x="805347" y="314640"/>
                </a:cubicBezTo>
                <a:cubicBezTo>
                  <a:pt x="805347" y="327265"/>
                  <a:pt x="795112" y="337500"/>
                  <a:pt x="782487" y="337500"/>
                </a:cubicBezTo>
                <a:cubicBezTo>
                  <a:pt x="769862" y="337500"/>
                  <a:pt x="759627" y="327265"/>
                  <a:pt x="759627" y="314640"/>
                </a:cubicBezTo>
                <a:cubicBezTo>
                  <a:pt x="759627" y="302015"/>
                  <a:pt x="769862" y="291780"/>
                  <a:pt x="782487" y="291780"/>
                </a:cubicBezTo>
                <a:close/>
                <a:moveTo>
                  <a:pt x="713430" y="291780"/>
                </a:moveTo>
                <a:cubicBezTo>
                  <a:pt x="726055" y="291780"/>
                  <a:pt x="736290" y="302015"/>
                  <a:pt x="736290" y="314640"/>
                </a:cubicBezTo>
                <a:cubicBezTo>
                  <a:pt x="736290" y="327265"/>
                  <a:pt x="726055" y="337500"/>
                  <a:pt x="713430" y="337500"/>
                </a:cubicBezTo>
                <a:cubicBezTo>
                  <a:pt x="700805" y="337500"/>
                  <a:pt x="690570" y="327265"/>
                  <a:pt x="690570" y="314640"/>
                </a:cubicBezTo>
                <a:cubicBezTo>
                  <a:pt x="690570" y="302015"/>
                  <a:pt x="700805" y="291780"/>
                  <a:pt x="713430" y="291780"/>
                </a:cubicBezTo>
                <a:close/>
                <a:moveTo>
                  <a:pt x="644373" y="291780"/>
                </a:moveTo>
                <a:cubicBezTo>
                  <a:pt x="656998" y="291780"/>
                  <a:pt x="667233" y="302015"/>
                  <a:pt x="667233" y="314640"/>
                </a:cubicBezTo>
                <a:cubicBezTo>
                  <a:pt x="667233" y="327265"/>
                  <a:pt x="656998" y="337500"/>
                  <a:pt x="644373" y="337500"/>
                </a:cubicBezTo>
                <a:cubicBezTo>
                  <a:pt x="631748" y="337500"/>
                  <a:pt x="621513" y="327265"/>
                  <a:pt x="621513" y="314640"/>
                </a:cubicBezTo>
                <a:cubicBezTo>
                  <a:pt x="621513" y="302015"/>
                  <a:pt x="631748" y="291780"/>
                  <a:pt x="644373" y="291780"/>
                </a:cubicBezTo>
                <a:close/>
                <a:moveTo>
                  <a:pt x="575316" y="291780"/>
                </a:moveTo>
                <a:cubicBezTo>
                  <a:pt x="587941" y="291780"/>
                  <a:pt x="598176" y="302015"/>
                  <a:pt x="598176" y="314640"/>
                </a:cubicBezTo>
                <a:cubicBezTo>
                  <a:pt x="598176" y="327265"/>
                  <a:pt x="587941" y="337500"/>
                  <a:pt x="575316" y="337500"/>
                </a:cubicBezTo>
                <a:cubicBezTo>
                  <a:pt x="562691" y="337500"/>
                  <a:pt x="552456" y="327265"/>
                  <a:pt x="552456" y="314640"/>
                </a:cubicBezTo>
                <a:cubicBezTo>
                  <a:pt x="552456" y="302015"/>
                  <a:pt x="562691" y="291780"/>
                  <a:pt x="575316" y="291780"/>
                </a:cubicBezTo>
                <a:close/>
                <a:moveTo>
                  <a:pt x="506259" y="291780"/>
                </a:moveTo>
                <a:cubicBezTo>
                  <a:pt x="518884" y="291780"/>
                  <a:pt x="529119" y="302015"/>
                  <a:pt x="529119" y="314640"/>
                </a:cubicBezTo>
                <a:cubicBezTo>
                  <a:pt x="529119" y="327265"/>
                  <a:pt x="518884" y="337500"/>
                  <a:pt x="506259" y="337500"/>
                </a:cubicBezTo>
                <a:cubicBezTo>
                  <a:pt x="493634" y="337500"/>
                  <a:pt x="483399" y="327265"/>
                  <a:pt x="483399" y="314640"/>
                </a:cubicBezTo>
                <a:cubicBezTo>
                  <a:pt x="483399" y="302015"/>
                  <a:pt x="493634" y="291780"/>
                  <a:pt x="506259" y="291780"/>
                </a:cubicBezTo>
                <a:close/>
                <a:moveTo>
                  <a:pt x="437202" y="291780"/>
                </a:moveTo>
                <a:cubicBezTo>
                  <a:pt x="449827" y="291780"/>
                  <a:pt x="460062" y="302015"/>
                  <a:pt x="460062" y="314640"/>
                </a:cubicBezTo>
                <a:cubicBezTo>
                  <a:pt x="460062" y="327265"/>
                  <a:pt x="449827" y="337500"/>
                  <a:pt x="437202" y="337500"/>
                </a:cubicBezTo>
                <a:cubicBezTo>
                  <a:pt x="424577" y="337500"/>
                  <a:pt x="414342" y="327265"/>
                  <a:pt x="414342" y="314640"/>
                </a:cubicBezTo>
                <a:cubicBezTo>
                  <a:pt x="414342" y="302015"/>
                  <a:pt x="424577" y="291780"/>
                  <a:pt x="437202" y="291780"/>
                </a:cubicBezTo>
                <a:close/>
                <a:moveTo>
                  <a:pt x="368145" y="291780"/>
                </a:moveTo>
                <a:cubicBezTo>
                  <a:pt x="380770" y="291780"/>
                  <a:pt x="391005" y="302015"/>
                  <a:pt x="391005" y="314640"/>
                </a:cubicBezTo>
                <a:cubicBezTo>
                  <a:pt x="391005" y="327265"/>
                  <a:pt x="380770" y="337500"/>
                  <a:pt x="368145" y="337500"/>
                </a:cubicBezTo>
                <a:cubicBezTo>
                  <a:pt x="355520" y="337500"/>
                  <a:pt x="345285" y="327265"/>
                  <a:pt x="345285" y="314640"/>
                </a:cubicBezTo>
                <a:cubicBezTo>
                  <a:pt x="345285" y="302015"/>
                  <a:pt x="355520" y="291780"/>
                  <a:pt x="368145" y="291780"/>
                </a:cubicBezTo>
                <a:close/>
                <a:moveTo>
                  <a:pt x="299088" y="291780"/>
                </a:moveTo>
                <a:cubicBezTo>
                  <a:pt x="311713" y="291780"/>
                  <a:pt x="321948" y="302015"/>
                  <a:pt x="321948" y="314640"/>
                </a:cubicBezTo>
                <a:cubicBezTo>
                  <a:pt x="321948" y="327265"/>
                  <a:pt x="311713" y="337500"/>
                  <a:pt x="299088" y="337500"/>
                </a:cubicBezTo>
                <a:cubicBezTo>
                  <a:pt x="286463" y="337500"/>
                  <a:pt x="276228" y="327265"/>
                  <a:pt x="276228" y="314640"/>
                </a:cubicBezTo>
                <a:cubicBezTo>
                  <a:pt x="276228" y="302015"/>
                  <a:pt x="286463" y="291780"/>
                  <a:pt x="299088" y="291780"/>
                </a:cubicBezTo>
                <a:close/>
                <a:moveTo>
                  <a:pt x="230031" y="291780"/>
                </a:moveTo>
                <a:cubicBezTo>
                  <a:pt x="242656" y="291780"/>
                  <a:pt x="252891" y="302015"/>
                  <a:pt x="252891" y="314640"/>
                </a:cubicBezTo>
                <a:cubicBezTo>
                  <a:pt x="252891" y="327265"/>
                  <a:pt x="242656" y="337500"/>
                  <a:pt x="230031" y="337500"/>
                </a:cubicBezTo>
                <a:cubicBezTo>
                  <a:pt x="217406" y="337500"/>
                  <a:pt x="207171" y="327265"/>
                  <a:pt x="207171" y="314640"/>
                </a:cubicBezTo>
                <a:cubicBezTo>
                  <a:pt x="207171" y="302015"/>
                  <a:pt x="217406" y="291780"/>
                  <a:pt x="230031" y="291780"/>
                </a:cubicBezTo>
                <a:close/>
                <a:moveTo>
                  <a:pt x="160974" y="291780"/>
                </a:moveTo>
                <a:cubicBezTo>
                  <a:pt x="173599" y="291780"/>
                  <a:pt x="183834" y="302015"/>
                  <a:pt x="183834" y="314640"/>
                </a:cubicBezTo>
                <a:cubicBezTo>
                  <a:pt x="183834" y="327265"/>
                  <a:pt x="173599" y="337500"/>
                  <a:pt x="160974" y="337500"/>
                </a:cubicBezTo>
                <a:cubicBezTo>
                  <a:pt x="148349" y="337500"/>
                  <a:pt x="138114" y="327265"/>
                  <a:pt x="138114" y="314640"/>
                </a:cubicBezTo>
                <a:cubicBezTo>
                  <a:pt x="138114" y="302015"/>
                  <a:pt x="148349" y="291780"/>
                  <a:pt x="160974" y="291780"/>
                </a:cubicBezTo>
                <a:close/>
                <a:moveTo>
                  <a:pt x="91917" y="291780"/>
                </a:moveTo>
                <a:cubicBezTo>
                  <a:pt x="104542" y="291780"/>
                  <a:pt x="114777" y="302015"/>
                  <a:pt x="114777" y="314640"/>
                </a:cubicBezTo>
                <a:cubicBezTo>
                  <a:pt x="114777" y="327265"/>
                  <a:pt x="104542" y="337500"/>
                  <a:pt x="91917" y="337500"/>
                </a:cubicBezTo>
                <a:cubicBezTo>
                  <a:pt x="79292" y="337500"/>
                  <a:pt x="69057" y="327265"/>
                  <a:pt x="69057" y="314640"/>
                </a:cubicBezTo>
                <a:cubicBezTo>
                  <a:pt x="69057" y="302015"/>
                  <a:pt x="79292" y="291780"/>
                  <a:pt x="91917" y="291780"/>
                </a:cubicBezTo>
                <a:close/>
                <a:moveTo>
                  <a:pt x="22860" y="291780"/>
                </a:moveTo>
                <a:cubicBezTo>
                  <a:pt x="35485" y="291780"/>
                  <a:pt x="45720" y="302015"/>
                  <a:pt x="45720" y="314640"/>
                </a:cubicBezTo>
                <a:cubicBezTo>
                  <a:pt x="45720" y="327265"/>
                  <a:pt x="35485" y="337500"/>
                  <a:pt x="22860" y="337500"/>
                </a:cubicBezTo>
                <a:cubicBezTo>
                  <a:pt x="10235" y="337500"/>
                  <a:pt x="0" y="327265"/>
                  <a:pt x="0" y="314640"/>
                </a:cubicBezTo>
                <a:cubicBezTo>
                  <a:pt x="0" y="302015"/>
                  <a:pt x="10235" y="291780"/>
                  <a:pt x="22860" y="291780"/>
                </a:cubicBezTo>
                <a:close/>
                <a:moveTo>
                  <a:pt x="920601" y="233424"/>
                </a:moveTo>
                <a:cubicBezTo>
                  <a:pt x="933226" y="233424"/>
                  <a:pt x="943461" y="243659"/>
                  <a:pt x="943461" y="256284"/>
                </a:cubicBezTo>
                <a:cubicBezTo>
                  <a:pt x="943461" y="268909"/>
                  <a:pt x="933226" y="279144"/>
                  <a:pt x="920601" y="279144"/>
                </a:cubicBezTo>
                <a:cubicBezTo>
                  <a:pt x="907976" y="279144"/>
                  <a:pt x="897741" y="268909"/>
                  <a:pt x="897741" y="256284"/>
                </a:cubicBezTo>
                <a:cubicBezTo>
                  <a:pt x="897741" y="243659"/>
                  <a:pt x="907976" y="233424"/>
                  <a:pt x="920601" y="233424"/>
                </a:cubicBezTo>
                <a:close/>
                <a:moveTo>
                  <a:pt x="851544" y="233424"/>
                </a:moveTo>
                <a:cubicBezTo>
                  <a:pt x="864169" y="233424"/>
                  <a:pt x="874404" y="243659"/>
                  <a:pt x="874404" y="256284"/>
                </a:cubicBezTo>
                <a:cubicBezTo>
                  <a:pt x="874404" y="268909"/>
                  <a:pt x="864169" y="279144"/>
                  <a:pt x="851544" y="279144"/>
                </a:cubicBezTo>
                <a:cubicBezTo>
                  <a:pt x="838919" y="279144"/>
                  <a:pt x="828684" y="268909"/>
                  <a:pt x="828684" y="256284"/>
                </a:cubicBezTo>
                <a:cubicBezTo>
                  <a:pt x="828684" y="243659"/>
                  <a:pt x="838919" y="233424"/>
                  <a:pt x="851544" y="233424"/>
                </a:cubicBezTo>
                <a:close/>
                <a:moveTo>
                  <a:pt x="782487" y="233424"/>
                </a:moveTo>
                <a:cubicBezTo>
                  <a:pt x="795112" y="233424"/>
                  <a:pt x="805347" y="243659"/>
                  <a:pt x="805347" y="256284"/>
                </a:cubicBezTo>
                <a:cubicBezTo>
                  <a:pt x="805347" y="268909"/>
                  <a:pt x="795112" y="279144"/>
                  <a:pt x="782487" y="279144"/>
                </a:cubicBezTo>
                <a:cubicBezTo>
                  <a:pt x="769862" y="279144"/>
                  <a:pt x="759627" y="268909"/>
                  <a:pt x="759627" y="256284"/>
                </a:cubicBezTo>
                <a:cubicBezTo>
                  <a:pt x="759627" y="243659"/>
                  <a:pt x="769862" y="233424"/>
                  <a:pt x="782487" y="233424"/>
                </a:cubicBezTo>
                <a:close/>
                <a:moveTo>
                  <a:pt x="713430" y="233424"/>
                </a:moveTo>
                <a:cubicBezTo>
                  <a:pt x="726055" y="233424"/>
                  <a:pt x="736290" y="243659"/>
                  <a:pt x="736290" y="256284"/>
                </a:cubicBezTo>
                <a:cubicBezTo>
                  <a:pt x="736290" y="268909"/>
                  <a:pt x="726055" y="279144"/>
                  <a:pt x="713430" y="279144"/>
                </a:cubicBezTo>
                <a:cubicBezTo>
                  <a:pt x="700805" y="279144"/>
                  <a:pt x="690570" y="268909"/>
                  <a:pt x="690570" y="256284"/>
                </a:cubicBezTo>
                <a:cubicBezTo>
                  <a:pt x="690570" y="243659"/>
                  <a:pt x="700805" y="233424"/>
                  <a:pt x="713430" y="233424"/>
                </a:cubicBezTo>
                <a:close/>
                <a:moveTo>
                  <a:pt x="644373" y="233424"/>
                </a:moveTo>
                <a:cubicBezTo>
                  <a:pt x="656998" y="233424"/>
                  <a:pt x="667233" y="243659"/>
                  <a:pt x="667233" y="256284"/>
                </a:cubicBezTo>
                <a:cubicBezTo>
                  <a:pt x="667233" y="268909"/>
                  <a:pt x="656998" y="279144"/>
                  <a:pt x="644373" y="279144"/>
                </a:cubicBezTo>
                <a:cubicBezTo>
                  <a:pt x="631748" y="279144"/>
                  <a:pt x="621513" y="268909"/>
                  <a:pt x="621513" y="256284"/>
                </a:cubicBezTo>
                <a:cubicBezTo>
                  <a:pt x="621513" y="243659"/>
                  <a:pt x="631748" y="233424"/>
                  <a:pt x="644373" y="233424"/>
                </a:cubicBezTo>
                <a:close/>
                <a:moveTo>
                  <a:pt x="575316" y="233424"/>
                </a:moveTo>
                <a:cubicBezTo>
                  <a:pt x="587941" y="233424"/>
                  <a:pt x="598176" y="243659"/>
                  <a:pt x="598176" y="256284"/>
                </a:cubicBezTo>
                <a:cubicBezTo>
                  <a:pt x="598176" y="268909"/>
                  <a:pt x="587941" y="279144"/>
                  <a:pt x="575316" y="279144"/>
                </a:cubicBezTo>
                <a:cubicBezTo>
                  <a:pt x="562691" y="279144"/>
                  <a:pt x="552456" y="268909"/>
                  <a:pt x="552456" y="256284"/>
                </a:cubicBezTo>
                <a:cubicBezTo>
                  <a:pt x="552456" y="243659"/>
                  <a:pt x="562691" y="233424"/>
                  <a:pt x="575316" y="233424"/>
                </a:cubicBezTo>
                <a:close/>
                <a:moveTo>
                  <a:pt x="506259" y="233424"/>
                </a:moveTo>
                <a:cubicBezTo>
                  <a:pt x="518884" y="233424"/>
                  <a:pt x="529119" y="243659"/>
                  <a:pt x="529119" y="256284"/>
                </a:cubicBezTo>
                <a:cubicBezTo>
                  <a:pt x="529119" y="268909"/>
                  <a:pt x="518884" y="279144"/>
                  <a:pt x="506259" y="279144"/>
                </a:cubicBezTo>
                <a:cubicBezTo>
                  <a:pt x="493634" y="279144"/>
                  <a:pt x="483399" y="268909"/>
                  <a:pt x="483399" y="256284"/>
                </a:cubicBezTo>
                <a:cubicBezTo>
                  <a:pt x="483399" y="243659"/>
                  <a:pt x="493634" y="233424"/>
                  <a:pt x="506259" y="233424"/>
                </a:cubicBezTo>
                <a:close/>
                <a:moveTo>
                  <a:pt x="437202" y="233424"/>
                </a:moveTo>
                <a:cubicBezTo>
                  <a:pt x="449827" y="233424"/>
                  <a:pt x="460062" y="243659"/>
                  <a:pt x="460062" y="256284"/>
                </a:cubicBezTo>
                <a:cubicBezTo>
                  <a:pt x="460062" y="268909"/>
                  <a:pt x="449827" y="279144"/>
                  <a:pt x="437202" y="279144"/>
                </a:cubicBezTo>
                <a:cubicBezTo>
                  <a:pt x="424577" y="279144"/>
                  <a:pt x="414342" y="268909"/>
                  <a:pt x="414342" y="256284"/>
                </a:cubicBezTo>
                <a:cubicBezTo>
                  <a:pt x="414342" y="243659"/>
                  <a:pt x="424577" y="233424"/>
                  <a:pt x="437202" y="233424"/>
                </a:cubicBezTo>
                <a:close/>
                <a:moveTo>
                  <a:pt x="368145" y="233424"/>
                </a:moveTo>
                <a:cubicBezTo>
                  <a:pt x="380770" y="233424"/>
                  <a:pt x="391005" y="243659"/>
                  <a:pt x="391005" y="256284"/>
                </a:cubicBezTo>
                <a:cubicBezTo>
                  <a:pt x="391005" y="268909"/>
                  <a:pt x="380770" y="279144"/>
                  <a:pt x="368145" y="279144"/>
                </a:cubicBezTo>
                <a:cubicBezTo>
                  <a:pt x="355520" y="279144"/>
                  <a:pt x="345285" y="268909"/>
                  <a:pt x="345285" y="256284"/>
                </a:cubicBezTo>
                <a:cubicBezTo>
                  <a:pt x="345285" y="243659"/>
                  <a:pt x="355520" y="233424"/>
                  <a:pt x="368145" y="233424"/>
                </a:cubicBezTo>
                <a:close/>
                <a:moveTo>
                  <a:pt x="299088" y="233424"/>
                </a:moveTo>
                <a:cubicBezTo>
                  <a:pt x="311713" y="233424"/>
                  <a:pt x="321948" y="243659"/>
                  <a:pt x="321948" y="256284"/>
                </a:cubicBezTo>
                <a:cubicBezTo>
                  <a:pt x="321948" y="268909"/>
                  <a:pt x="311713" y="279144"/>
                  <a:pt x="299088" y="279144"/>
                </a:cubicBezTo>
                <a:cubicBezTo>
                  <a:pt x="286463" y="279144"/>
                  <a:pt x="276228" y="268909"/>
                  <a:pt x="276228" y="256284"/>
                </a:cubicBezTo>
                <a:cubicBezTo>
                  <a:pt x="276228" y="243659"/>
                  <a:pt x="286463" y="233424"/>
                  <a:pt x="299088" y="233424"/>
                </a:cubicBezTo>
                <a:close/>
                <a:moveTo>
                  <a:pt x="230031" y="233424"/>
                </a:moveTo>
                <a:cubicBezTo>
                  <a:pt x="242656" y="233424"/>
                  <a:pt x="252891" y="243659"/>
                  <a:pt x="252891" y="256284"/>
                </a:cubicBezTo>
                <a:cubicBezTo>
                  <a:pt x="252891" y="268909"/>
                  <a:pt x="242656" y="279144"/>
                  <a:pt x="230031" y="279144"/>
                </a:cubicBezTo>
                <a:cubicBezTo>
                  <a:pt x="217406" y="279144"/>
                  <a:pt x="207171" y="268909"/>
                  <a:pt x="207171" y="256284"/>
                </a:cubicBezTo>
                <a:cubicBezTo>
                  <a:pt x="207171" y="243659"/>
                  <a:pt x="217406" y="233424"/>
                  <a:pt x="230031" y="233424"/>
                </a:cubicBezTo>
                <a:close/>
                <a:moveTo>
                  <a:pt x="160974" y="233424"/>
                </a:moveTo>
                <a:cubicBezTo>
                  <a:pt x="173599" y="233424"/>
                  <a:pt x="183834" y="243659"/>
                  <a:pt x="183834" y="256284"/>
                </a:cubicBezTo>
                <a:cubicBezTo>
                  <a:pt x="183834" y="268909"/>
                  <a:pt x="173599" y="279144"/>
                  <a:pt x="160974" y="279144"/>
                </a:cubicBezTo>
                <a:cubicBezTo>
                  <a:pt x="148349" y="279144"/>
                  <a:pt x="138114" y="268909"/>
                  <a:pt x="138114" y="256284"/>
                </a:cubicBezTo>
                <a:cubicBezTo>
                  <a:pt x="138114" y="243659"/>
                  <a:pt x="148349" y="233424"/>
                  <a:pt x="160974" y="233424"/>
                </a:cubicBezTo>
                <a:close/>
                <a:moveTo>
                  <a:pt x="91917" y="233424"/>
                </a:moveTo>
                <a:cubicBezTo>
                  <a:pt x="104542" y="233424"/>
                  <a:pt x="114777" y="243659"/>
                  <a:pt x="114777" y="256284"/>
                </a:cubicBezTo>
                <a:cubicBezTo>
                  <a:pt x="114777" y="268909"/>
                  <a:pt x="104542" y="279144"/>
                  <a:pt x="91917" y="279144"/>
                </a:cubicBezTo>
                <a:cubicBezTo>
                  <a:pt x="79292" y="279144"/>
                  <a:pt x="69057" y="268909"/>
                  <a:pt x="69057" y="256284"/>
                </a:cubicBezTo>
                <a:cubicBezTo>
                  <a:pt x="69057" y="243659"/>
                  <a:pt x="79292" y="233424"/>
                  <a:pt x="91917" y="233424"/>
                </a:cubicBezTo>
                <a:close/>
                <a:moveTo>
                  <a:pt x="22860" y="233424"/>
                </a:moveTo>
                <a:cubicBezTo>
                  <a:pt x="35485" y="233424"/>
                  <a:pt x="45720" y="243659"/>
                  <a:pt x="45720" y="256284"/>
                </a:cubicBezTo>
                <a:cubicBezTo>
                  <a:pt x="45720" y="268909"/>
                  <a:pt x="35485" y="279144"/>
                  <a:pt x="22860" y="279144"/>
                </a:cubicBezTo>
                <a:cubicBezTo>
                  <a:pt x="10235" y="279144"/>
                  <a:pt x="0" y="268909"/>
                  <a:pt x="0" y="256284"/>
                </a:cubicBezTo>
                <a:cubicBezTo>
                  <a:pt x="0" y="243659"/>
                  <a:pt x="10235" y="233424"/>
                  <a:pt x="22860" y="233424"/>
                </a:cubicBezTo>
                <a:close/>
                <a:moveTo>
                  <a:pt x="920601" y="175068"/>
                </a:moveTo>
                <a:cubicBezTo>
                  <a:pt x="933226" y="175068"/>
                  <a:pt x="943461" y="185303"/>
                  <a:pt x="943461" y="197928"/>
                </a:cubicBezTo>
                <a:cubicBezTo>
                  <a:pt x="943461" y="210553"/>
                  <a:pt x="933226" y="220788"/>
                  <a:pt x="920601" y="220788"/>
                </a:cubicBezTo>
                <a:cubicBezTo>
                  <a:pt x="907976" y="220788"/>
                  <a:pt x="897741" y="210553"/>
                  <a:pt x="897741" y="197928"/>
                </a:cubicBezTo>
                <a:cubicBezTo>
                  <a:pt x="897741" y="185303"/>
                  <a:pt x="907976" y="175068"/>
                  <a:pt x="920601" y="175068"/>
                </a:cubicBezTo>
                <a:close/>
                <a:moveTo>
                  <a:pt x="851544" y="175068"/>
                </a:moveTo>
                <a:cubicBezTo>
                  <a:pt x="864169" y="175068"/>
                  <a:pt x="874404" y="185303"/>
                  <a:pt x="874404" y="197928"/>
                </a:cubicBezTo>
                <a:cubicBezTo>
                  <a:pt x="874404" y="210553"/>
                  <a:pt x="864169" y="220788"/>
                  <a:pt x="851544" y="220788"/>
                </a:cubicBezTo>
                <a:cubicBezTo>
                  <a:pt x="838919" y="220788"/>
                  <a:pt x="828684" y="210553"/>
                  <a:pt x="828684" y="197928"/>
                </a:cubicBezTo>
                <a:cubicBezTo>
                  <a:pt x="828684" y="185303"/>
                  <a:pt x="838919" y="175068"/>
                  <a:pt x="851544" y="175068"/>
                </a:cubicBezTo>
                <a:close/>
                <a:moveTo>
                  <a:pt x="782487" y="175068"/>
                </a:moveTo>
                <a:cubicBezTo>
                  <a:pt x="795112" y="175068"/>
                  <a:pt x="805347" y="185303"/>
                  <a:pt x="805347" y="197928"/>
                </a:cubicBezTo>
                <a:cubicBezTo>
                  <a:pt x="805347" y="210553"/>
                  <a:pt x="795112" y="220788"/>
                  <a:pt x="782487" y="220788"/>
                </a:cubicBezTo>
                <a:cubicBezTo>
                  <a:pt x="769862" y="220788"/>
                  <a:pt x="759627" y="210553"/>
                  <a:pt x="759627" y="197928"/>
                </a:cubicBezTo>
                <a:cubicBezTo>
                  <a:pt x="759627" y="185303"/>
                  <a:pt x="769862" y="175068"/>
                  <a:pt x="782487" y="175068"/>
                </a:cubicBezTo>
                <a:close/>
                <a:moveTo>
                  <a:pt x="713430" y="175068"/>
                </a:moveTo>
                <a:cubicBezTo>
                  <a:pt x="726055" y="175068"/>
                  <a:pt x="736290" y="185303"/>
                  <a:pt x="736290" y="197928"/>
                </a:cubicBezTo>
                <a:cubicBezTo>
                  <a:pt x="736290" y="210553"/>
                  <a:pt x="726055" y="220788"/>
                  <a:pt x="713430" y="220788"/>
                </a:cubicBezTo>
                <a:cubicBezTo>
                  <a:pt x="700805" y="220788"/>
                  <a:pt x="690570" y="210553"/>
                  <a:pt x="690570" y="197928"/>
                </a:cubicBezTo>
                <a:cubicBezTo>
                  <a:pt x="690570" y="185303"/>
                  <a:pt x="700805" y="175068"/>
                  <a:pt x="713430" y="175068"/>
                </a:cubicBezTo>
                <a:close/>
                <a:moveTo>
                  <a:pt x="644373" y="175068"/>
                </a:moveTo>
                <a:cubicBezTo>
                  <a:pt x="656998" y="175068"/>
                  <a:pt x="667233" y="185303"/>
                  <a:pt x="667233" y="197928"/>
                </a:cubicBezTo>
                <a:cubicBezTo>
                  <a:pt x="667233" y="210553"/>
                  <a:pt x="656998" y="220788"/>
                  <a:pt x="644373" y="220788"/>
                </a:cubicBezTo>
                <a:cubicBezTo>
                  <a:pt x="631748" y="220788"/>
                  <a:pt x="621513" y="210553"/>
                  <a:pt x="621513" y="197928"/>
                </a:cubicBezTo>
                <a:cubicBezTo>
                  <a:pt x="621513" y="185303"/>
                  <a:pt x="631748" y="175068"/>
                  <a:pt x="644373" y="175068"/>
                </a:cubicBezTo>
                <a:close/>
                <a:moveTo>
                  <a:pt x="575316" y="175068"/>
                </a:moveTo>
                <a:cubicBezTo>
                  <a:pt x="587941" y="175068"/>
                  <a:pt x="598176" y="185303"/>
                  <a:pt x="598176" y="197928"/>
                </a:cubicBezTo>
                <a:cubicBezTo>
                  <a:pt x="598176" y="210553"/>
                  <a:pt x="587941" y="220788"/>
                  <a:pt x="575316" y="220788"/>
                </a:cubicBezTo>
                <a:cubicBezTo>
                  <a:pt x="562691" y="220788"/>
                  <a:pt x="552456" y="210553"/>
                  <a:pt x="552456" y="197928"/>
                </a:cubicBezTo>
                <a:cubicBezTo>
                  <a:pt x="552456" y="185303"/>
                  <a:pt x="562691" y="175068"/>
                  <a:pt x="575316" y="175068"/>
                </a:cubicBezTo>
                <a:close/>
                <a:moveTo>
                  <a:pt x="506259" y="175068"/>
                </a:moveTo>
                <a:cubicBezTo>
                  <a:pt x="518884" y="175068"/>
                  <a:pt x="529119" y="185303"/>
                  <a:pt x="529119" y="197928"/>
                </a:cubicBezTo>
                <a:cubicBezTo>
                  <a:pt x="529119" y="210553"/>
                  <a:pt x="518884" y="220788"/>
                  <a:pt x="506259" y="220788"/>
                </a:cubicBezTo>
                <a:cubicBezTo>
                  <a:pt x="493634" y="220788"/>
                  <a:pt x="483399" y="210553"/>
                  <a:pt x="483399" y="197928"/>
                </a:cubicBezTo>
                <a:cubicBezTo>
                  <a:pt x="483399" y="185303"/>
                  <a:pt x="493634" y="175068"/>
                  <a:pt x="506259" y="175068"/>
                </a:cubicBezTo>
                <a:close/>
                <a:moveTo>
                  <a:pt x="437202" y="175068"/>
                </a:moveTo>
                <a:cubicBezTo>
                  <a:pt x="449827" y="175068"/>
                  <a:pt x="460062" y="185303"/>
                  <a:pt x="460062" y="197928"/>
                </a:cubicBezTo>
                <a:cubicBezTo>
                  <a:pt x="460062" y="210553"/>
                  <a:pt x="449827" y="220788"/>
                  <a:pt x="437202" y="220788"/>
                </a:cubicBezTo>
                <a:cubicBezTo>
                  <a:pt x="424577" y="220788"/>
                  <a:pt x="414342" y="210553"/>
                  <a:pt x="414342" y="197928"/>
                </a:cubicBezTo>
                <a:cubicBezTo>
                  <a:pt x="414342" y="185303"/>
                  <a:pt x="424577" y="175068"/>
                  <a:pt x="437202" y="175068"/>
                </a:cubicBezTo>
                <a:close/>
                <a:moveTo>
                  <a:pt x="368145" y="175068"/>
                </a:moveTo>
                <a:cubicBezTo>
                  <a:pt x="380770" y="175068"/>
                  <a:pt x="391005" y="185303"/>
                  <a:pt x="391005" y="197928"/>
                </a:cubicBezTo>
                <a:cubicBezTo>
                  <a:pt x="391005" y="210553"/>
                  <a:pt x="380770" y="220788"/>
                  <a:pt x="368145" y="220788"/>
                </a:cubicBezTo>
                <a:cubicBezTo>
                  <a:pt x="355520" y="220788"/>
                  <a:pt x="345285" y="210553"/>
                  <a:pt x="345285" y="197928"/>
                </a:cubicBezTo>
                <a:cubicBezTo>
                  <a:pt x="345285" y="185303"/>
                  <a:pt x="355520" y="175068"/>
                  <a:pt x="368145" y="175068"/>
                </a:cubicBezTo>
                <a:close/>
                <a:moveTo>
                  <a:pt x="299088" y="175068"/>
                </a:moveTo>
                <a:cubicBezTo>
                  <a:pt x="311713" y="175068"/>
                  <a:pt x="321948" y="185303"/>
                  <a:pt x="321948" y="197928"/>
                </a:cubicBezTo>
                <a:cubicBezTo>
                  <a:pt x="321948" y="210553"/>
                  <a:pt x="311713" y="220788"/>
                  <a:pt x="299088" y="220788"/>
                </a:cubicBezTo>
                <a:cubicBezTo>
                  <a:pt x="286463" y="220788"/>
                  <a:pt x="276228" y="210553"/>
                  <a:pt x="276228" y="197928"/>
                </a:cubicBezTo>
                <a:cubicBezTo>
                  <a:pt x="276228" y="185303"/>
                  <a:pt x="286463" y="175068"/>
                  <a:pt x="299088" y="175068"/>
                </a:cubicBezTo>
                <a:close/>
                <a:moveTo>
                  <a:pt x="230031" y="175068"/>
                </a:moveTo>
                <a:cubicBezTo>
                  <a:pt x="242656" y="175068"/>
                  <a:pt x="252891" y="185303"/>
                  <a:pt x="252891" y="197928"/>
                </a:cubicBezTo>
                <a:cubicBezTo>
                  <a:pt x="252891" y="210553"/>
                  <a:pt x="242656" y="220788"/>
                  <a:pt x="230031" y="220788"/>
                </a:cubicBezTo>
                <a:cubicBezTo>
                  <a:pt x="217406" y="220788"/>
                  <a:pt x="207171" y="210553"/>
                  <a:pt x="207171" y="197928"/>
                </a:cubicBezTo>
                <a:cubicBezTo>
                  <a:pt x="207171" y="185303"/>
                  <a:pt x="217406" y="175068"/>
                  <a:pt x="230031" y="175068"/>
                </a:cubicBezTo>
                <a:close/>
                <a:moveTo>
                  <a:pt x="160974" y="175068"/>
                </a:moveTo>
                <a:cubicBezTo>
                  <a:pt x="173599" y="175068"/>
                  <a:pt x="183834" y="185303"/>
                  <a:pt x="183834" y="197928"/>
                </a:cubicBezTo>
                <a:cubicBezTo>
                  <a:pt x="183834" y="210553"/>
                  <a:pt x="173599" y="220788"/>
                  <a:pt x="160974" y="220788"/>
                </a:cubicBezTo>
                <a:cubicBezTo>
                  <a:pt x="148349" y="220788"/>
                  <a:pt x="138114" y="210553"/>
                  <a:pt x="138114" y="197928"/>
                </a:cubicBezTo>
                <a:cubicBezTo>
                  <a:pt x="138114" y="185303"/>
                  <a:pt x="148349" y="175068"/>
                  <a:pt x="160974" y="175068"/>
                </a:cubicBezTo>
                <a:close/>
                <a:moveTo>
                  <a:pt x="91917" y="175068"/>
                </a:moveTo>
                <a:cubicBezTo>
                  <a:pt x="104542" y="175068"/>
                  <a:pt x="114777" y="185303"/>
                  <a:pt x="114777" y="197928"/>
                </a:cubicBezTo>
                <a:cubicBezTo>
                  <a:pt x="114777" y="210553"/>
                  <a:pt x="104542" y="220788"/>
                  <a:pt x="91917" y="220788"/>
                </a:cubicBezTo>
                <a:cubicBezTo>
                  <a:pt x="79292" y="220788"/>
                  <a:pt x="69057" y="210553"/>
                  <a:pt x="69057" y="197928"/>
                </a:cubicBezTo>
                <a:cubicBezTo>
                  <a:pt x="69057" y="185303"/>
                  <a:pt x="79292" y="175068"/>
                  <a:pt x="91917" y="175068"/>
                </a:cubicBezTo>
                <a:close/>
                <a:moveTo>
                  <a:pt x="22860" y="175068"/>
                </a:moveTo>
                <a:cubicBezTo>
                  <a:pt x="35485" y="175068"/>
                  <a:pt x="45720" y="185303"/>
                  <a:pt x="45720" y="197928"/>
                </a:cubicBezTo>
                <a:cubicBezTo>
                  <a:pt x="45720" y="210553"/>
                  <a:pt x="35485" y="220788"/>
                  <a:pt x="22860" y="220788"/>
                </a:cubicBezTo>
                <a:cubicBezTo>
                  <a:pt x="10235" y="220788"/>
                  <a:pt x="0" y="210553"/>
                  <a:pt x="0" y="197928"/>
                </a:cubicBezTo>
                <a:cubicBezTo>
                  <a:pt x="0" y="185303"/>
                  <a:pt x="10235" y="175068"/>
                  <a:pt x="22860" y="175068"/>
                </a:cubicBezTo>
                <a:close/>
                <a:moveTo>
                  <a:pt x="920601" y="116712"/>
                </a:moveTo>
                <a:cubicBezTo>
                  <a:pt x="933226" y="116712"/>
                  <a:pt x="943461" y="126947"/>
                  <a:pt x="943461" y="139572"/>
                </a:cubicBezTo>
                <a:cubicBezTo>
                  <a:pt x="943461" y="152197"/>
                  <a:pt x="933226" y="162432"/>
                  <a:pt x="920601" y="162432"/>
                </a:cubicBezTo>
                <a:cubicBezTo>
                  <a:pt x="907976" y="162432"/>
                  <a:pt x="897741" y="152197"/>
                  <a:pt x="897741" y="139572"/>
                </a:cubicBezTo>
                <a:cubicBezTo>
                  <a:pt x="897741" y="126947"/>
                  <a:pt x="907976" y="116712"/>
                  <a:pt x="920601" y="116712"/>
                </a:cubicBezTo>
                <a:close/>
                <a:moveTo>
                  <a:pt x="851544" y="116712"/>
                </a:moveTo>
                <a:cubicBezTo>
                  <a:pt x="864169" y="116712"/>
                  <a:pt x="874404" y="126947"/>
                  <a:pt x="874404" y="139572"/>
                </a:cubicBezTo>
                <a:cubicBezTo>
                  <a:pt x="874404" y="152197"/>
                  <a:pt x="864169" y="162432"/>
                  <a:pt x="851544" y="162432"/>
                </a:cubicBezTo>
                <a:cubicBezTo>
                  <a:pt x="838919" y="162432"/>
                  <a:pt x="828684" y="152197"/>
                  <a:pt x="828684" y="139572"/>
                </a:cubicBezTo>
                <a:cubicBezTo>
                  <a:pt x="828684" y="126947"/>
                  <a:pt x="838919" y="116712"/>
                  <a:pt x="851544" y="116712"/>
                </a:cubicBezTo>
                <a:close/>
                <a:moveTo>
                  <a:pt x="782487" y="116712"/>
                </a:moveTo>
                <a:cubicBezTo>
                  <a:pt x="795112" y="116712"/>
                  <a:pt x="805347" y="126947"/>
                  <a:pt x="805347" y="139572"/>
                </a:cubicBezTo>
                <a:cubicBezTo>
                  <a:pt x="805347" y="152197"/>
                  <a:pt x="795112" y="162432"/>
                  <a:pt x="782487" y="162432"/>
                </a:cubicBezTo>
                <a:cubicBezTo>
                  <a:pt x="769862" y="162432"/>
                  <a:pt x="759627" y="152197"/>
                  <a:pt x="759627" y="139572"/>
                </a:cubicBezTo>
                <a:cubicBezTo>
                  <a:pt x="759627" y="126947"/>
                  <a:pt x="769862" y="116712"/>
                  <a:pt x="782487" y="116712"/>
                </a:cubicBezTo>
                <a:close/>
                <a:moveTo>
                  <a:pt x="713430" y="116712"/>
                </a:moveTo>
                <a:cubicBezTo>
                  <a:pt x="726055" y="116712"/>
                  <a:pt x="736290" y="126947"/>
                  <a:pt x="736290" y="139572"/>
                </a:cubicBezTo>
                <a:cubicBezTo>
                  <a:pt x="736290" y="152197"/>
                  <a:pt x="726055" y="162432"/>
                  <a:pt x="713430" y="162432"/>
                </a:cubicBezTo>
                <a:cubicBezTo>
                  <a:pt x="700805" y="162432"/>
                  <a:pt x="690570" y="152197"/>
                  <a:pt x="690570" y="139572"/>
                </a:cubicBezTo>
                <a:cubicBezTo>
                  <a:pt x="690570" y="126947"/>
                  <a:pt x="700805" y="116712"/>
                  <a:pt x="713430" y="116712"/>
                </a:cubicBezTo>
                <a:close/>
                <a:moveTo>
                  <a:pt x="644373" y="116712"/>
                </a:moveTo>
                <a:cubicBezTo>
                  <a:pt x="656998" y="116712"/>
                  <a:pt x="667233" y="126947"/>
                  <a:pt x="667233" y="139572"/>
                </a:cubicBezTo>
                <a:cubicBezTo>
                  <a:pt x="667233" y="152197"/>
                  <a:pt x="656998" y="162432"/>
                  <a:pt x="644373" y="162432"/>
                </a:cubicBezTo>
                <a:cubicBezTo>
                  <a:pt x="631748" y="162432"/>
                  <a:pt x="621513" y="152197"/>
                  <a:pt x="621513" y="139572"/>
                </a:cubicBezTo>
                <a:cubicBezTo>
                  <a:pt x="621513" y="126947"/>
                  <a:pt x="631748" y="116712"/>
                  <a:pt x="644373" y="116712"/>
                </a:cubicBezTo>
                <a:close/>
                <a:moveTo>
                  <a:pt x="575316" y="116712"/>
                </a:moveTo>
                <a:cubicBezTo>
                  <a:pt x="587941" y="116712"/>
                  <a:pt x="598176" y="126947"/>
                  <a:pt x="598176" y="139572"/>
                </a:cubicBezTo>
                <a:cubicBezTo>
                  <a:pt x="598176" y="152197"/>
                  <a:pt x="587941" y="162432"/>
                  <a:pt x="575316" y="162432"/>
                </a:cubicBezTo>
                <a:cubicBezTo>
                  <a:pt x="562691" y="162432"/>
                  <a:pt x="552456" y="152197"/>
                  <a:pt x="552456" y="139572"/>
                </a:cubicBezTo>
                <a:cubicBezTo>
                  <a:pt x="552456" y="126947"/>
                  <a:pt x="562691" y="116712"/>
                  <a:pt x="575316" y="116712"/>
                </a:cubicBezTo>
                <a:close/>
                <a:moveTo>
                  <a:pt x="506259" y="116712"/>
                </a:moveTo>
                <a:cubicBezTo>
                  <a:pt x="518884" y="116712"/>
                  <a:pt x="529119" y="126947"/>
                  <a:pt x="529119" y="139572"/>
                </a:cubicBezTo>
                <a:cubicBezTo>
                  <a:pt x="529119" y="152197"/>
                  <a:pt x="518884" y="162432"/>
                  <a:pt x="506259" y="162432"/>
                </a:cubicBezTo>
                <a:cubicBezTo>
                  <a:pt x="493634" y="162432"/>
                  <a:pt x="483399" y="152197"/>
                  <a:pt x="483399" y="139572"/>
                </a:cubicBezTo>
                <a:cubicBezTo>
                  <a:pt x="483399" y="126947"/>
                  <a:pt x="493634" y="116712"/>
                  <a:pt x="506259" y="116712"/>
                </a:cubicBezTo>
                <a:close/>
                <a:moveTo>
                  <a:pt x="437202" y="116712"/>
                </a:moveTo>
                <a:cubicBezTo>
                  <a:pt x="449827" y="116712"/>
                  <a:pt x="460062" y="126947"/>
                  <a:pt x="460062" y="139572"/>
                </a:cubicBezTo>
                <a:cubicBezTo>
                  <a:pt x="460062" y="152197"/>
                  <a:pt x="449827" y="162432"/>
                  <a:pt x="437202" y="162432"/>
                </a:cubicBezTo>
                <a:cubicBezTo>
                  <a:pt x="424577" y="162432"/>
                  <a:pt x="414342" y="152197"/>
                  <a:pt x="414342" y="139572"/>
                </a:cubicBezTo>
                <a:cubicBezTo>
                  <a:pt x="414342" y="126947"/>
                  <a:pt x="424577" y="116712"/>
                  <a:pt x="437202" y="116712"/>
                </a:cubicBezTo>
                <a:close/>
                <a:moveTo>
                  <a:pt x="368145" y="116712"/>
                </a:moveTo>
                <a:cubicBezTo>
                  <a:pt x="380770" y="116712"/>
                  <a:pt x="391005" y="126947"/>
                  <a:pt x="391005" y="139572"/>
                </a:cubicBezTo>
                <a:cubicBezTo>
                  <a:pt x="391005" y="152197"/>
                  <a:pt x="380770" y="162432"/>
                  <a:pt x="368145" y="162432"/>
                </a:cubicBezTo>
                <a:cubicBezTo>
                  <a:pt x="355520" y="162432"/>
                  <a:pt x="345285" y="152197"/>
                  <a:pt x="345285" y="139572"/>
                </a:cubicBezTo>
                <a:cubicBezTo>
                  <a:pt x="345285" y="126947"/>
                  <a:pt x="355520" y="116712"/>
                  <a:pt x="368145" y="116712"/>
                </a:cubicBezTo>
                <a:close/>
                <a:moveTo>
                  <a:pt x="299088" y="116712"/>
                </a:moveTo>
                <a:cubicBezTo>
                  <a:pt x="311713" y="116712"/>
                  <a:pt x="321948" y="126947"/>
                  <a:pt x="321948" y="139572"/>
                </a:cubicBezTo>
                <a:cubicBezTo>
                  <a:pt x="321948" y="152197"/>
                  <a:pt x="311713" y="162432"/>
                  <a:pt x="299088" y="162432"/>
                </a:cubicBezTo>
                <a:cubicBezTo>
                  <a:pt x="286463" y="162432"/>
                  <a:pt x="276228" y="152197"/>
                  <a:pt x="276228" y="139572"/>
                </a:cubicBezTo>
                <a:cubicBezTo>
                  <a:pt x="276228" y="126947"/>
                  <a:pt x="286463" y="116712"/>
                  <a:pt x="299088" y="116712"/>
                </a:cubicBezTo>
                <a:close/>
                <a:moveTo>
                  <a:pt x="230031" y="116712"/>
                </a:moveTo>
                <a:cubicBezTo>
                  <a:pt x="242656" y="116712"/>
                  <a:pt x="252891" y="126947"/>
                  <a:pt x="252891" y="139572"/>
                </a:cubicBezTo>
                <a:cubicBezTo>
                  <a:pt x="252891" y="152197"/>
                  <a:pt x="242656" y="162432"/>
                  <a:pt x="230031" y="162432"/>
                </a:cubicBezTo>
                <a:cubicBezTo>
                  <a:pt x="217406" y="162432"/>
                  <a:pt x="207171" y="152197"/>
                  <a:pt x="207171" y="139572"/>
                </a:cubicBezTo>
                <a:cubicBezTo>
                  <a:pt x="207171" y="126947"/>
                  <a:pt x="217406" y="116712"/>
                  <a:pt x="230031" y="116712"/>
                </a:cubicBezTo>
                <a:close/>
                <a:moveTo>
                  <a:pt x="160974" y="116712"/>
                </a:moveTo>
                <a:cubicBezTo>
                  <a:pt x="173599" y="116712"/>
                  <a:pt x="183834" y="126947"/>
                  <a:pt x="183834" y="139572"/>
                </a:cubicBezTo>
                <a:cubicBezTo>
                  <a:pt x="183834" y="152197"/>
                  <a:pt x="173599" y="162432"/>
                  <a:pt x="160974" y="162432"/>
                </a:cubicBezTo>
                <a:cubicBezTo>
                  <a:pt x="148349" y="162432"/>
                  <a:pt x="138114" y="152197"/>
                  <a:pt x="138114" y="139572"/>
                </a:cubicBezTo>
                <a:cubicBezTo>
                  <a:pt x="138114" y="126947"/>
                  <a:pt x="148349" y="116712"/>
                  <a:pt x="160974" y="116712"/>
                </a:cubicBezTo>
                <a:close/>
                <a:moveTo>
                  <a:pt x="91917" y="116712"/>
                </a:moveTo>
                <a:cubicBezTo>
                  <a:pt x="104542" y="116712"/>
                  <a:pt x="114777" y="126947"/>
                  <a:pt x="114777" y="139572"/>
                </a:cubicBezTo>
                <a:cubicBezTo>
                  <a:pt x="114777" y="152197"/>
                  <a:pt x="104542" y="162432"/>
                  <a:pt x="91917" y="162432"/>
                </a:cubicBezTo>
                <a:cubicBezTo>
                  <a:pt x="79292" y="162432"/>
                  <a:pt x="69057" y="152197"/>
                  <a:pt x="69057" y="139572"/>
                </a:cubicBezTo>
                <a:cubicBezTo>
                  <a:pt x="69057" y="126947"/>
                  <a:pt x="79292" y="116712"/>
                  <a:pt x="91917" y="116712"/>
                </a:cubicBezTo>
                <a:close/>
                <a:moveTo>
                  <a:pt x="22860" y="116712"/>
                </a:moveTo>
                <a:cubicBezTo>
                  <a:pt x="35485" y="116712"/>
                  <a:pt x="45720" y="126947"/>
                  <a:pt x="45720" y="139572"/>
                </a:cubicBezTo>
                <a:cubicBezTo>
                  <a:pt x="45720" y="152197"/>
                  <a:pt x="35485" y="162432"/>
                  <a:pt x="22860" y="162432"/>
                </a:cubicBezTo>
                <a:cubicBezTo>
                  <a:pt x="10235" y="162432"/>
                  <a:pt x="0" y="152197"/>
                  <a:pt x="0" y="139572"/>
                </a:cubicBezTo>
                <a:cubicBezTo>
                  <a:pt x="0" y="126947"/>
                  <a:pt x="10235" y="116712"/>
                  <a:pt x="22860" y="116712"/>
                </a:cubicBezTo>
                <a:close/>
                <a:moveTo>
                  <a:pt x="920601" y="58356"/>
                </a:moveTo>
                <a:cubicBezTo>
                  <a:pt x="933226" y="58356"/>
                  <a:pt x="943461" y="68591"/>
                  <a:pt x="943461" y="81216"/>
                </a:cubicBezTo>
                <a:cubicBezTo>
                  <a:pt x="943461" y="93841"/>
                  <a:pt x="933226" y="104076"/>
                  <a:pt x="920601" y="104076"/>
                </a:cubicBezTo>
                <a:cubicBezTo>
                  <a:pt x="907976" y="104076"/>
                  <a:pt x="897741" y="93841"/>
                  <a:pt x="897741" y="81216"/>
                </a:cubicBezTo>
                <a:cubicBezTo>
                  <a:pt x="897741" y="68591"/>
                  <a:pt x="907976" y="58356"/>
                  <a:pt x="920601" y="58356"/>
                </a:cubicBezTo>
                <a:close/>
                <a:moveTo>
                  <a:pt x="851544" y="58356"/>
                </a:moveTo>
                <a:cubicBezTo>
                  <a:pt x="864169" y="58356"/>
                  <a:pt x="874404" y="68591"/>
                  <a:pt x="874404" y="81216"/>
                </a:cubicBezTo>
                <a:cubicBezTo>
                  <a:pt x="874404" y="93841"/>
                  <a:pt x="864169" y="104076"/>
                  <a:pt x="851544" y="104076"/>
                </a:cubicBezTo>
                <a:cubicBezTo>
                  <a:pt x="838919" y="104076"/>
                  <a:pt x="828684" y="93841"/>
                  <a:pt x="828684" y="81216"/>
                </a:cubicBezTo>
                <a:cubicBezTo>
                  <a:pt x="828684" y="68591"/>
                  <a:pt x="838919" y="58356"/>
                  <a:pt x="851544" y="58356"/>
                </a:cubicBezTo>
                <a:close/>
                <a:moveTo>
                  <a:pt x="782487" y="58356"/>
                </a:moveTo>
                <a:cubicBezTo>
                  <a:pt x="795112" y="58356"/>
                  <a:pt x="805347" y="68591"/>
                  <a:pt x="805347" y="81216"/>
                </a:cubicBezTo>
                <a:cubicBezTo>
                  <a:pt x="805347" y="93841"/>
                  <a:pt x="795112" y="104076"/>
                  <a:pt x="782487" y="104076"/>
                </a:cubicBezTo>
                <a:cubicBezTo>
                  <a:pt x="769862" y="104076"/>
                  <a:pt x="759627" y="93841"/>
                  <a:pt x="759627" y="81216"/>
                </a:cubicBezTo>
                <a:cubicBezTo>
                  <a:pt x="759627" y="68591"/>
                  <a:pt x="769862" y="58356"/>
                  <a:pt x="782487" y="58356"/>
                </a:cubicBezTo>
                <a:close/>
                <a:moveTo>
                  <a:pt x="713430" y="58356"/>
                </a:moveTo>
                <a:cubicBezTo>
                  <a:pt x="726055" y="58356"/>
                  <a:pt x="736290" y="68591"/>
                  <a:pt x="736290" y="81216"/>
                </a:cubicBezTo>
                <a:cubicBezTo>
                  <a:pt x="736290" y="93841"/>
                  <a:pt x="726055" y="104076"/>
                  <a:pt x="713430" y="104076"/>
                </a:cubicBezTo>
                <a:cubicBezTo>
                  <a:pt x="700805" y="104076"/>
                  <a:pt x="690570" y="93841"/>
                  <a:pt x="690570" y="81216"/>
                </a:cubicBezTo>
                <a:cubicBezTo>
                  <a:pt x="690570" y="68591"/>
                  <a:pt x="700805" y="58356"/>
                  <a:pt x="713430" y="58356"/>
                </a:cubicBezTo>
                <a:close/>
                <a:moveTo>
                  <a:pt x="644373" y="58356"/>
                </a:moveTo>
                <a:cubicBezTo>
                  <a:pt x="656998" y="58356"/>
                  <a:pt x="667233" y="68591"/>
                  <a:pt x="667233" y="81216"/>
                </a:cubicBezTo>
                <a:cubicBezTo>
                  <a:pt x="667233" y="93841"/>
                  <a:pt x="656998" y="104076"/>
                  <a:pt x="644373" y="104076"/>
                </a:cubicBezTo>
                <a:cubicBezTo>
                  <a:pt x="631748" y="104076"/>
                  <a:pt x="621513" y="93841"/>
                  <a:pt x="621513" y="81216"/>
                </a:cubicBezTo>
                <a:cubicBezTo>
                  <a:pt x="621513" y="68591"/>
                  <a:pt x="631748" y="58356"/>
                  <a:pt x="644373" y="58356"/>
                </a:cubicBezTo>
                <a:close/>
                <a:moveTo>
                  <a:pt x="575316" y="58356"/>
                </a:moveTo>
                <a:cubicBezTo>
                  <a:pt x="587941" y="58356"/>
                  <a:pt x="598176" y="68591"/>
                  <a:pt x="598176" y="81216"/>
                </a:cubicBezTo>
                <a:cubicBezTo>
                  <a:pt x="598176" y="93841"/>
                  <a:pt x="587941" y="104076"/>
                  <a:pt x="575316" y="104076"/>
                </a:cubicBezTo>
                <a:cubicBezTo>
                  <a:pt x="562691" y="104076"/>
                  <a:pt x="552456" y="93841"/>
                  <a:pt x="552456" y="81216"/>
                </a:cubicBezTo>
                <a:cubicBezTo>
                  <a:pt x="552456" y="68591"/>
                  <a:pt x="562691" y="58356"/>
                  <a:pt x="575316" y="58356"/>
                </a:cubicBezTo>
                <a:close/>
                <a:moveTo>
                  <a:pt x="506259" y="58356"/>
                </a:moveTo>
                <a:cubicBezTo>
                  <a:pt x="518884" y="58356"/>
                  <a:pt x="529119" y="68591"/>
                  <a:pt x="529119" y="81216"/>
                </a:cubicBezTo>
                <a:cubicBezTo>
                  <a:pt x="529119" y="93841"/>
                  <a:pt x="518884" y="104076"/>
                  <a:pt x="506259" y="104076"/>
                </a:cubicBezTo>
                <a:cubicBezTo>
                  <a:pt x="493634" y="104076"/>
                  <a:pt x="483399" y="93841"/>
                  <a:pt x="483399" y="81216"/>
                </a:cubicBezTo>
                <a:cubicBezTo>
                  <a:pt x="483399" y="68591"/>
                  <a:pt x="493634" y="58356"/>
                  <a:pt x="506259" y="58356"/>
                </a:cubicBezTo>
                <a:close/>
                <a:moveTo>
                  <a:pt x="437202" y="58356"/>
                </a:moveTo>
                <a:cubicBezTo>
                  <a:pt x="449827" y="58356"/>
                  <a:pt x="460062" y="68591"/>
                  <a:pt x="460062" y="81216"/>
                </a:cubicBezTo>
                <a:cubicBezTo>
                  <a:pt x="460062" y="93841"/>
                  <a:pt x="449827" y="104076"/>
                  <a:pt x="437202" y="104076"/>
                </a:cubicBezTo>
                <a:cubicBezTo>
                  <a:pt x="424577" y="104076"/>
                  <a:pt x="414342" y="93841"/>
                  <a:pt x="414342" y="81216"/>
                </a:cubicBezTo>
                <a:cubicBezTo>
                  <a:pt x="414342" y="68591"/>
                  <a:pt x="424577" y="58356"/>
                  <a:pt x="437202" y="58356"/>
                </a:cubicBezTo>
                <a:close/>
                <a:moveTo>
                  <a:pt x="368145" y="58356"/>
                </a:moveTo>
                <a:cubicBezTo>
                  <a:pt x="380770" y="58356"/>
                  <a:pt x="391005" y="68591"/>
                  <a:pt x="391005" y="81216"/>
                </a:cubicBezTo>
                <a:cubicBezTo>
                  <a:pt x="391005" y="93841"/>
                  <a:pt x="380770" y="104076"/>
                  <a:pt x="368145" y="104076"/>
                </a:cubicBezTo>
                <a:cubicBezTo>
                  <a:pt x="355520" y="104076"/>
                  <a:pt x="345285" y="93841"/>
                  <a:pt x="345285" y="81216"/>
                </a:cubicBezTo>
                <a:cubicBezTo>
                  <a:pt x="345285" y="68591"/>
                  <a:pt x="355520" y="58356"/>
                  <a:pt x="368145" y="58356"/>
                </a:cubicBezTo>
                <a:close/>
                <a:moveTo>
                  <a:pt x="299088" y="58356"/>
                </a:moveTo>
                <a:cubicBezTo>
                  <a:pt x="311713" y="58356"/>
                  <a:pt x="321948" y="68591"/>
                  <a:pt x="321948" y="81216"/>
                </a:cubicBezTo>
                <a:cubicBezTo>
                  <a:pt x="321948" y="93841"/>
                  <a:pt x="311713" y="104076"/>
                  <a:pt x="299088" y="104076"/>
                </a:cubicBezTo>
                <a:cubicBezTo>
                  <a:pt x="286463" y="104076"/>
                  <a:pt x="276228" y="93841"/>
                  <a:pt x="276228" y="81216"/>
                </a:cubicBezTo>
                <a:cubicBezTo>
                  <a:pt x="276228" y="68591"/>
                  <a:pt x="286463" y="58356"/>
                  <a:pt x="299088" y="58356"/>
                </a:cubicBezTo>
                <a:close/>
                <a:moveTo>
                  <a:pt x="230031" y="58356"/>
                </a:moveTo>
                <a:cubicBezTo>
                  <a:pt x="242656" y="58356"/>
                  <a:pt x="252891" y="68591"/>
                  <a:pt x="252891" y="81216"/>
                </a:cubicBezTo>
                <a:cubicBezTo>
                  <a:pt x="252891" y="93841"/>
                  <a:pt x="242656" y="104076"/>
                  <a:pt x="230031" y="104076"/>
                </a:cubicBezTo>
                <a:cubicBezTo>
                  <a:pt x="217406" y="104076"/>
                  <a:pt x="207171" y="93841"/>
                  <a:pt x="207171" y="81216"/>
                </a:cubicBezTo>
                <a:cubicBezTo>
                  <a:pt x="207171" y="68591"/>
                  <a:pt x="217406" y="58356"/>
                  <a:pt x="230031" y="58356"/>
                </a:cubicBezTo>
                <a:close/>
                <a:moveTo>
                  <a:pt x="160974" y="58356"/>
                </a:moveTo>
                <a:cubicBezTo>
                  <a:pt x="173599" y="58356"/>
                  <a:pt x="183834" y="68591"/>
                  <a:pt x="183834" y="81216"/>
                </a:cubicBezTo>
                <a:cubicBezTo>
                  <a:pt x="183834" y="93841"/>
                  <a:pt x="173599" y="104076"/>
                  <a:pt x="160974" y="104076"/>
                </a:cubicBezTo>
                <a:cubicBezTo>
                  <a:pt x="148349" y="104076"/>
                  <a:pt x="138114" y="93841"/>
                  <a:pt x="138114" y="81216"/>
                </a:cubicBezTo>
                <a:cubicBezTo>
                  <a:pt x="138114" y="68591"/>
                  <a:pt x="148349" y="58356"/>
                  <a:pt x="160974" y="58356"/>
                </a:cubicBezTo>
                <a:close/>
                <a:moveTo>
                  <a:pt x="91917" y="58356"/>
                </a:moveTo>
                <a:cubicBezTo>
                  <a:pt x="104542" y="58356"/>
                  <a:pt x="114777" y="68591"/>
                  <a:pt x="114777" y="81216"/>
                </a:cubicBezTo>
                <a:cubicBezTo>
                  <a:pt x="114777" y="93841"/>
                  <a:pt x="104542" y="104076"/>
                  <a:pt x="91917" y="104076"/>
                </a:cubicBezTo>
                <a:cubicBezTo>
                  <a:pt x="79292" y="104076"/>
                  <a:pt x="69057" y="93841"/>
                  <a:pt x="69057" y="81216"/>
                </a:cubicBezTo>
                <a:cubicBezTo>
                  <a:pt x="69057" y="68591"/>
                  <a:pt x="79292" y="58356"/>
                  <a:pt x="91917" y="58356"/>
                </a:cubicBezTo>
                <a:close/>
                <a:moveTo>
                  <a:pt x="22860" y="58356"/>
                </a:moveTo>
                <a:cubicBezTo>
                  <a:pt x="35485" y="58356"/>
                  <a:pt x="45720" y="68591"/>
                  <a:pt x="45720" y="81216"/>
                </a:cubicBezTo>
                <a:cubicBezTo>
                  <a:pt x="45720" y="93841"/>
                  <a:pt x="35485" y="104076"/>
                  <a:pt x="22860" y="104076"/>
                </a:cubicBezTo>
                <a:cubicBezTo>
                  <a:pt x="10235" y="104076"/>
                  <a:pt x="0" y="93841"/>
                  <a:pt x="0" y="81216"/>
                </a:cubicBezTo>
                <a:cubicBezTo>
                  <a:pt x="0" y="68591"/>
                  <a:pt x="10235" y="58356"/>
                  <a:pt x="22860" y="58356"/>
                </a:cubicBezTo>
                <a:close/>
                <a:moveTo>
                  <a:pt x="920601" y="0"/>
                </a:moveTo>
                <a:cubicBezTo>
                  <a:pt x="933226" y="0"/>
                  <a:pt x="943461" y="10235"/>
                  <a:pt x="943461" y="22860"/>
                </a:cubicBezTo>
                <a:cubicBezTo>
                  <a:pt x="943461" y="35485"/>
                  <a:pt x="933226" y="45720"/>
                  <a:pt x="920601" y="45720"/>
                </a:cubicBezTo>
                <a:cubicBezTo>
                  <a:pt x="907976" y="45720"/>
                  <a:pt x="897741" y="35485"/>
                  <a:pt x="897741" y="22860"/>
                </a:cubicBezTo>
                <a:cubicBezTo>
                  <a:pt x="897741" y="10235"/>
                  <a:pt x="907976" y="0"/>
                  <a:pt x="920601" y="0"/>
                </a:cubicBezTo>
                <a:close/>
                <a:moveTo>
                  <a:pt x="851544" y="0"/>
                </a:moveTo>
                <a:cubicBezTo>
                  <a:pt x="864169" y="0"/>
                  <a:pt x="874404" y="10235"/>
                  <a:pt x="874404" y="22860"/>
                </a:cubicBezTo>
                <a:cubicBezTo>
                  <a:pt x="874404" y="35485"/>
                  <a:pt x="864169" y="45720"/>
                  <a:pt x="851544" y="45720"/>
                </a:cubicBezTo>
                <a:cubicBezTo>
                  <a:pt x="838919" y="45720"/>
                  <a:pt x="828684" y="35485"/>
                  <a:pt x="828684" y="22860"/>
                </a:cubicBezTo>
                <a:cubicBezTo>
                  <a:pt x="828684" y="10235"/>
                  <a:pt x="838919" y="0"/>
                  <a:pt x="851544" y="0"/>
                </a:cubicBezTo>
                <a:close/>
                <a:moveTo>
                  <a:pt x="782487" y="0"/>
                </a:moveTo>
                <a:cubicBezTo>
                  <a:pt x="795112" y="0"/>
                  <a:pt x="805347" y="10235"/>
                  <a:pt x="805347" y="22860"/>
                </a:cubicBezTo>
                <a:cubicBezTo>
                  <a:pt x="805347" y="35485"/>
                  <a:pt x="795112" y="45720"/>
                  <a:pt x="782487" y="45720"/>
                </a:cubicBezTo>
                <a:cubicBezTo>
                  <a:pt x="769862" y="45720"/>
                  <a:pt x="759627" y="35485"/>
                  <a:pt x="759627" y="22860"/>
                </a:cubicBezTo>
                <a:cubicBezTo>
                  <a:pt x="759627" y="10235"/>
                  <a:pt x="769862" y="0"/>
                  <a:pt x="782487" y="0"/>
                </a:cubicBezTo>
                <a:close/>
                <a:moveTo>
                  <a:pt x="713430" y="0"/>
                </a:moveTo>
                <a:cubicBezTo>
                  <a:pt x="726055" y="0"/>
                  <a:pt x="736290" y="10235"/>
                  <a:pt x="736290" y="22860"/>
                </a:cubicBezTo>
                <a:cubicBezTo>
                  <a:pt x="736290" y="35485"/>
                  <a:pt x="726055" y="45720"/>
                  <a:pt x="713430" y="45720"/>
                </a:cubicBezTo>
                <a:cubicBezTo>
                  <a:pt x="700805" y="45720"/>
                  <a:pt x="690570" y="35485"/>
                  <a:pt x="690570" y="22860"/>
                </a:cubicBezTo>
                <a:cubicBezTo>
                  <a:pt x="690570" y="10235"/>
                  <a:pt x="700805" y="0"/>
                  <a:pt x="713430" y="0"/>
                </a:cubicBezTo>
                <a:close/>
                <a:moveTo>
                  <a:pt x="644373" y="0"/>
                </a:moveTo>
                <a:cubicBezTo>
                  <a:pt x="656998" y="0"/>
                  <a:pt x="667233" y="10235"/>
                  <a:pt x="667233" y="22860"/>
                </a:cubicBezTo>
                <a:cubicBezTo>
                  <a:pt x="667233" y="35485"/>
                  <a:pt x="656998" y="45720"/>
                  <a:pt x="644373" y="45720"/>
                </a:cubicBezTo>
                <a:cubicBezTo>
                  <a:pt x="631748" y="45720"/>
                  <a:pt x="621513" y="35485"/>
                  <a:pt x="621513" y="22860"/>
                </a:cubicBezTo>
                <a:cubicBezTo>
                  <a:pt x="621513" y="10235"/>
                  <a:pt x="631748" y="0"/>
                  <a:pt x="644373" y="0"/>
                </a:cubicBezTo>
                <a:close/>
                <a:moveTo>
                  <a:pt x="575316" y="0"/>
                </a:moveTo>
                <a:cubicBezTo>
                  <a:pt x="587941" y="0"/>
                  <a:pt x="598176" y="10235"/>
                  <a:pt x="598176" y="22860"/>
                </a:cubicBezTo>
                <a:cubicBezTo>
                  <a:pt x="598176" y="35485"/>
                  <a:pt x="587941" y="45720"/>
                  <a:pt x="575316" y="45720"/>
                </a:cubicBezTo>
                <a:cubicBezTo>
                  <a:pt x="562691" y="45720"/>
                  <a:pt x="552456" y="35485"/>
                  <a:pt x="552456" y="22860"/>
                </a:cubicBezTo>
                <a:cubicBezTo>
                  <a:pt x="552456" y="10235"/>
                  <a:pt x="562691" y="0"/>
                  <a:pt x="575316" y="0"/>
                </a:cubicBezTo>
                <a:close/>
                <a:moveTo>
                  <a:pt x="506259" y="0"/>
                </a:moveTo>
                <a:cubicBezTo>
                  <a:pt x="518884" y="0"/>
                  <a:pt x="529119" y="10235"/>
                  <a:pt x="529119" y="22860"/>
                </a:cubicBezTo>
                <a:cubicBezTo>
                  <a:pt x="529119" y="35485"/>
                  <a:pt x="518884" y="45720"/>
                  <a:pt x="506259" y="45720"/>
                </a:cubicBezTo>
                <a:cubicBezTo>
                  <a:pt x="493634" y="45720"/>
                  <a:pt x="483399" y="35485"/>
                  <a:pt x="483399" y="22860"/>
                </a:cubicBezTo>
                <a:cubicBezTo>
                  <a:pt x="483399" y="10235"/>
                  <a:pt x="493634" y="0"/>
                  <a:pt x="506259" y="0"/>
                </a:cubicBezTo>
                <a:close/>
                <a:moveTo>
                  <a:pt x="437202" y="0"/>
                </a:moveTo>
                <a:cubicBezTo>
                  <a:pt x="449827" y="0"/>
                  <a:pt x="460062" y="10235"/>
                  <a:pt x="460062" y="22860"/>
                </a:cubicBezTo>
                <a:cubicBezTo>
                  <a:pt x="460062" y="35485"/>
                  <a:pt x="449827" y="45720"/>
                  <a:pt x="437202" y="45720"/>
                </a:cubicBezTo>
                <a:cubicBezTo>
                  <a:pt x="424577" y="45720"/>
                  <a:pt x="414342" y="35485"/>
                  <a:pt x="414342" y="22860"/>
                </a:cubicBezTo>
                <a:cubicBezTo>
                  <a:pt x="414342" y="10235"/>
                  <a:pt x="424577" y="0"/>
                  <a:pt x="437202" y="0"/>
                </a:cubicBezTo>
                <a:close/>
                <a:moveTo>
                  <a:pt x="368145" y="0"/>
                </a:moveTo>
                <a:cubicBezTo>
                  <a:pt x="380770" y="0"/>
                  <a:pt x="391005" y="10235"/>
                  <a:pt x="391005" y="22860"/>
                </a:cubicBezTo>
                <a:cubicBezTo>
                  <a:pt x="391005" y="35485"/>
                  <a:pt x="380770" y="45720"/>
                  <a:pt x="368145" y="45720"/>
                </a:cubicBezTo>
                <a:cubicBezTo>
                  <a:pt x="355520" y="45720"/>
                  <a:pt x="345285" y="35485"/>
                  <a:pt x="345285" y="22860"/>
                </a:cubicBezTo>
                <a:cubicBezTo>
                  <a:pt x="345285" y="10235"/>
                  <a:pt x="355520" y="0"/>
                  <a:pt x="368145" y="0"/>
                </a:cubicBezTo>
                <a:close/>
                <a:moveTo>
                  <a:pt x="299088" y="0"/>
                </a:moveTo>
                <a:cubicBezTo>
                  <a:pt x="311713" y="0"/>
                  <a:pt x="321948" y="10235"/>
                  <a:pt x="321948" y="22860"/>
                </a:cubicBezTo>
                <a:cubicBezTo>
                  <a:pt x="321948" y="35485"/>
                  <a:pt x="311713" y="45720"/>
                  <a:pt x="299088" y="45720"/>
                </a:cubicBezTo>
                <a:cubicBezTo>
                  <a:pt x="286463" y="45720"/>
                  <a:pt x="276228" y="35485"/>
                  <a:pt x="276228" y="22860"/>
                </a:cubicBezTo>
                <a:cubicBezTo>
                  <a:pt x="276228" y="10235"/>
                  <a:pt x="286463" y="0"/>
                  <a:pt x="299088" y="0"/>
                </a:cubicBezTo>
                <a:close/>
                <a:moveTo>
                  <a:pt x="230031" y="0"/>
                </a:moveTo>
                <a:cubicBezTo>
                  <a:pt x="242656" y="0"/>
                  <a:pt x="252891" y="10235"/>
                  <a:pt x="252891" y="22860"/>
                </a:cubicBezTo>
                <a:cubicBezTo>
                  <a:pt x="252891" y="35485"/>
                  <a:pt x="242656" y="45720"/>
                  <a:pt x="230031" y="45720"/>
                </a:cubicBezTo>
                <a:cubicBezTo>
                  <a:pt x="217406" y="45720"/>
                  <a:pt x="207171" y="35485"/>
                  <a:pt x="207171" y="22860"/>
                </a:cubicBezTo>
                <a:cubicBezTo>
                  <a:pt x="207171" y="10235"/>
                  <a:pt x="217406" y="0"/>
                  <a:pt x="230031" y="0"/>
                </a:cubicBezTo>
                <a:close/>
                <a:moveTo>
                  <a:pt x="160974" y="0"/>
                </a:moveTo>
                <a:cubicBezTo>
                  <a:pt x="173599" y="0"/>
                  <a:pt x="183834" y="10235"/>
                  <a:pt x="183834" y="22860"/>
                </a:cubicBezTo>
                <a:cubicBezTo>
                  <a:pt x="183834" y="35485"/>
                  <a:pt x="173599" y="45720"/>
                  <a:pt x="160974" y="45720"/>
                </a:cubicBezTo>
                <a:cubicBezTo>
                  <a:pt x="148349" y="45720"/>
                  <a:pt x="138114" y="35485"/>
                  <a:pt x="138114" y="22860"/>
                </a:cubicBezTo>
                <a:cubicBezTo>
                  <a:pt x="138114" y="10235"/>
                  <a:pt x="148349" y="0"/>
                  <a:pt x="160974" y="0"/>
                </a:cubicBezTo>
                <a:close/>
                <a:moveTo>
                  <a:pt x="91917" y="0"/>
                </a:moveTo>
                <a:cubicBezTo>
                  <a:pt x="104542" y="0"/>
                  <a:pt x="114777" y="10235"/>
                  <a:pt x="114777" y="22860"/>
                </a:cubicBezTo>
                <a:cubicBezTo>
                  <a:pt x="114777" y="35485"/>
                  <a:pt x="104542" y="45720"/>
                  <a:pt x="91917" y="45720"/>
                </a:cubicBezTo>
                <a:cubicBezTo>
                  <a:pt x="79292" y="45720"/>
                  <a:pt x="69057" y="35485"/>
                  <a:pt x="69057" y="22860"/>
                </a:cubicBezTo>
                <a:cubicBezTo>
                  <a:pt x="69057" y="10235"/>
                  <a:pt x="79292" y="0"/>
                  <a:pt x="91917" y="0"/>
                </a:cubicBezTo>
                <a:close/>
                <a:moveTo>
                  <a:pt x="22860" y="0"/>
                </a:moveTo>
                <a:cubicBezTo>
                  <a:pt x="35485" y="0"/>
                  <a:pt x="45720" y="10235"/>
                  <a:pt x="45720" y="22860"/>
                </a:cubicBezTo>
                <a:cubicBezTo>
                  <a:pt x="45720" y="35485"/>
                  <a:pt x="35485" y="45720"/>
                  <a:pt x="22860" y="45720"/>
                </a:cubicBezTo>
                <a:cubicBezTo>
                  <a:pt x="10235" y="45720"/>
                  <a:pt x="0" y="35485"/>
                  <a:pt x="0" y="22860"/>
                </a:cubicBezTo>
                <a:cubicBezTo>
                  <a:pt x="0" y="10235"/>
                  <a:pt x="10235" y="0"/>
                  <a:pt x="22860" y="0"/>
                </a:cubicBezTo>
                <a:close/>
              </a:path>
            </a:pathLst>
          </a:custGeom>
          <a:gradFill>
            <a:gsLst>
              <a:gs pos="0">
                <a:schemeClr val="accent1">
                  <a:alpha val="52000"/>
                </a:schemeClr>
              </a:gs>
              <a:gs pos="83000">
                <a:schemeClr val="accent1">
                  <a:lumMod val="60000"/>
                  <a:lumOff val="4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488192" y="1963129"/>
            <a:ext cx="4985288" cy="1086970"/>
          </a:xfrm>
          <a:prstGeom prst="roundRect">
            <a:avLst>
              <a:gd name="adj" fmla="val 50000"/>
            </a:avLst>
          </a:prstGeom>
          <a:noFill/>
          <a:ln w="12700" cap="sq">
            <a:gradFill>
              <a:gsLst>
                <a:gs pos="0">
                  <a:schemeClr val="accent1">
                    <a:lumMod val="60000"/>
                    <a:lumOff val="40000"/>
                  </a:schemeClr>
                </a:gs>
                <a:gs pos="85000">
                  <a:schemeClr val="accent1"/>
                </a:gs>
              </a:gsLst>
              <a:lin ang="2700000" scaled="0"/>
            </a:gradFill>
            <a:miter/>
          </a:ln>
          <a:effectLst>
            <a:outerShdw blurRad="25400" algn="c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686297" y="2069292"/>
            <a:ext cx="1182796" cy="879894"/>
          </a:xfrm>
          <a:prstGeom prst="roundRect">
            <a:avLst>
              <a:gd name="adj" fmla="val 50000"/>
            </a:avLst>
          </a:prstGeom>
          <a:gradFill>
            <a:gsLst>
              <a:gs pos="0">
                <a:schemeClr val="accent1">
                  <a:lumMod val="60000"/>
                  <a:lumOff val="40000"/>
                </a:schemeClr>
              </a:gs>
              <a:gs pos="85000">
                <a:schemeClr val="accent1"/>
              </a:gs>
            </a:gsLst>
            <a:lin ang="2700000" scaled="0"/>
          </a:gradFill>
          <a:ln w="25400" cap="sq">
            <a:noFill/>
            <a:miter/>
          </a:ln>
          <a:effectLst>
            <a:outerShdw blurRad="50800" algn="c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981040" y="2281539"/>
            <a:ext cx="593310" cy="450151"/>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FFFFF">
                    <a:alpha val="100000"/>
                  </a:srgbClr>
                </a:solidFill>
                <a:latin typeface="OPPOSans R"/>
                <a:ea typeface="OPPOSans R"/>
                <a:cs typeface="OPPOSans R"/>
              </a:rPr>
              <a:t>01</a:t>
            </a:r>
            <a:endParaRPr kumimoji="1" lang="zh-CN" altLang="en-US"/>
          </a:p>
        </p:txBody>
      </p:sp>
      <p:sp>
        <p:nvSpPr>
          <p:cNvPr id="11" name="标题 1"/>
          <p:cNvSpPr txBox="1"/>
          <p:nvPr/>
        </p:nvSpPr>
        <p:spPr>
          <a:xfrm>
            <a:off x="5017951" y="1987478"/>
            <a:ext cx="2593576" cy="879892"/>
          </a:xfrm>
          <a:prstGeom prst="rect">
            <a:avLst/>
          </a:prstGeom>
          <a:noFill/>
          <a:ln>
            <a:noFill/>
          </a:ln>
        </p:spPr>
        <p:txBody>
          <a:bodyPr vert="horz" wrap="square" lIns="0" tIns="0" rIns="0" bIns="0" rtlCol="0" anchor="ctr"/>
          <a:lstStyle/>
          <a:p>
            <a:pPr>
              <a:lnSpc>
                <a:spcPct val="130000"/>
              </a:lnSpc>
            </a:pPr>
            <a:r>
              <a:rPr kumimoji="1" lang="zh-CN" altLang="en-US" sz="2400" dirty="0">
                <a:ln w="12700">
                  <a:noFill/>
                </a:ln>
                <a:gradFill>
                  <a:gsLst>
                    <a:gs pos="0">
                      <a:srgbClr val="ACA0EF">
                        <a:alpha val="100000"/>
                      </a:srgbClr>
                    </a:gs>
                    <a:gs pos="89000">
                      <a:srgbClr val="7461E5">
                        <a:alpha val="100000"/>
                      </a:srgbClr>
                    </a:gs>
                  </a:gsLst>
                  <a:lin ang="5400000" scaled="0"/>
                </a:gradFill>
                <a:latin typeface="方正粗黑宋简体" panose="02000000000000000000" pitchFamily="2" charset="-122"/>
                <a:ea typeface="方正粗黑宋简体" panose="02000000000000000000" pitchFamily="2" charset="-122"/>
              </a:rPr>
              <a:t>深度学习概述</a:t>
            </a:r>
          </a:p>
        </p:txBody>
      </p:sp>
      <p:sp>
        <p:nvSpPr>
          <p:cNvPr id="12" name="标题 1"/>
          <p:cNvSpPr txBox="1"/>
          <p:nvPr/>
        </p:nvSpPr>
        <p:spPr>
          <a:xfrm flipH="1" flipV="1">
            <a:off x="7811495" y="2338380"/>
            <a:ext cx="353110" cy="34171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chemeClr val="accent1">
                  <a:lumMod val="60000"/>
                  <a:lumOff val="40000"/>
                </a:schemeClr>
              </a:gs>
              <a:gs pos="85000">
                <a:schemeClr val="accent1"/>
              </a:gs>
            </a:gsLst>
            <a:lin ang="13500000" scaled="0"/>
          </a:gradFill>
          <a:ln w="25400" cap="sq">
            <a:noFill/>
            <a:miter/>
          </a:ln>
          <a:effectLst>
            <a:outerShdw blurRad="50800" algn="c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03356" y="3359453"/>
            <a:ext cx="4985288" cy="1086970"/>
          </a:xfrm>
          <a:prstGeom prst="roundRect">
            <a:avLst>
              <a:gd name="adj" fmla="val 50000"/>
            </a:avLst>
          </a:prstGeom>
          <a:noFill/>
          <a:ln w="12700" cap="sq">
            <a:gradFill>
              <a:gsLst>
                <a:gs pos="0">
                  <a:schemeClr val="accent1">
                    <a:lumMod val="60000"/>
                    <a:lumOff val="40000"/>
                  </a:schemeClr>
                </a:gs>
                <a:gs pos="85000">
                  <a:schemeClr val="accent1"/>
                </a:gs>
              </a:gsLst>
              <a:lin ang="2700000" scaled="0"/>
            </a:gradFill>
            <a:miter/>
          </a:ln>
          <a:effectLst>
            <a:outerShdw blurRad="25400" algn="c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686297" y="3462990"/>
            <a:ext cx="1182796" cy="879894"/>
          </a:xfrm>
          <a:prstGeom prst="roundRect">
            <a:avLst>
              <a:gd name="adj" fmla="val 50000"/>
            </a:avLst>
          </a:prstGeom>
          <a:gradFill>
            <a:gsLst>
              <a:gs pos="0">
                <a:schemeClr val="accent1">
                  <a:lumMod val="60000"/>
                  <a:lumOff val="40000"/>
                </a:schemeClr>
              </a:gs>
              <a:gs pos="85000">
                <a:schemeClr val="accent1"/>
              </a:gs>
            </a:gsLst>
            <a:lin ang="2700000" scaled="0"/>
          </a:gradFill>
          <a:ln w="25400" cap="sq">
            <a:noFill/>
            <a:miter/>
          </a:ln>
          <a:effectLst>
            <a:outerShdw blurRad="50800" algn="c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981040" y="3675237"/>
            <a:ext cx="593310" cy="450151"/>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FFFFF">
                    <a:alpha val="100000"/>
                  </a:srgbClr>
                </a:solidFill>
                <a:latin typeface="OPPOSans R"/>
                <a:ea typeface="OPPOSans R"/>
                <a:cs typeface="OPPOSans R"/>
              </a:rPr>
              <a:t>02</a:t>
            </a:r>
            <a:endParaRPr kumimoji="1" lang="zh-CN" altLang="en-US"/>
          </a:p>
        </p:txBody>
      </p:sp>
      <p:sp>
        <p:nvSpPr>
          <p:cNvPr id="16" name="标题 1"/>
          <p:cNvSpPr txBox="1"/>
          <p:nvPr/>
        </p:nvSpPr>
        <p:spPr>
          <a:xfrm>
            <a:off x="5017951" y="3489707"/>
            <a:ext cx="2593576" cy="879892"/>
          </a:xfrm>
          <a:prstGeom prst="rect">
            <a:avLst/>
          </a:prstGeom>
          <a:noFill/>
          <a:ln>
            <a:noFill/>
          </a:ln>
        </p:spPr>
        <p:txBody>
          <a:bodyPr vert="horz" wrap="square" lIns="0" tIns="0" rIns="0" bIns="0" rtlCol="0" anchor="ctr"/>
          <a:lstStyle/>
          <a:p>
            <a:pPr>
              <a:lnSpc>
                <a:spcPct val="130000"/>
              </a:lnSpc>
            </a:pPr>
            <a:r>
              <a:rPr kumimoji="1" lang="zh-CN" altLang="en-US" sz="2400" dirty="0">
                <a:ln w="12700">
                  <a:noFill/>
                </a:ln>
                <a:gradFill>
                  <a:gsLst>
                    <a:gs pos="0">
                      <a:srgbClr val="ACA0EF">
                        <a:alpha val="100000"/>
                      </a:srgbClr>
                    </a:gs>
                    <a:gs pos="89000">
                      <a:srgbClr val="7461E5">
                        <a:alpha val="100000"/>
                      </a:srgbClr>
                    </a:gs>
                  </a:gsLst>
                  <a:lin ang="5400000" scaled="0"/>
                </a:gradFill>
                <a:latin typeface="方正粗黑宋简体" panose="02000000000000000000" pitchFamily="2" charset="-122"/>
                <a:ea typeface="方正粗黑宋简体" panose="02000000000000000000" pitchFamily="2" charset="-122"/>
              </a:rPr>
              <a:t>神经网络基础</a:t>
            </a:r>
          </a:p>
        </p:txBody>
      </p:sp>
      <p:sp>
        <p:nvSpPr>
          <p:cNvPr id="17" name="标题 1"/>
          <p:cNvSpPr txBox="1"/>
          <p:nvPr/>
        </p:nvSpPr>
        <p:spPr>
          <a:xfrm flipH="1" flipV="1">
            <a:off x="7811495" y="3732078"/>
            <a:ext cx="353110" cy="34171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chemeClr val="accent1">
                  <a:lumMod val="60000"/>
                  <a:lumOff val="40000"/>
                </a:schemeClr>
              </a:gs>
              <a:gs pos="85000">
                <a:schemeClr val="accent1"/>
              </a:gs>
            </a:gsLst>
            <a:lin ang="13500000" scaled="0"/>
          </a:gradFill>
          <a:ln w="25400" cap="sq">
            <a:noFill/>
            <a:miter/>
          </a:ln>
          <a:effectLst>
            <a:outerShdw blurRad="50800" algn="c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603356" y="4757775"/>
            <a:ext cx="4985288" cy="1086970"/>
          </a:xfrm>
          <a:prstGeom prst="roundRect">
            <a:avLst>
              <a:gd name="adj" fmla="val 50000"/>
            </a:avLst>
          </a:prstGeom>
          <a:noFill/>
          <a:ln w="12700" cap="sq">
            <a:gradFill>
              <a:gsLst>
                <a:gs pos="0">
                  <a:schemeClr val="accent1">
                    <a:lumMod val="60000"/>
                    <a:lumOff val="40000"/>
                  </a:schemeClr>
                </a:gs>
                <a:gs pos="85000">
                  <a:schemeClr val="accent1"/>
                </a:gs>
              </a:gsLst>
              <a:lin ang="2700000" scaled="0"/>
            </a:gradFill>
            <a:miter/>
          </a:ln>
          <a:effectLst>
            <a:outerShdw blurRad="25400" algn="c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3688224" y="4861312"/>
            <a:ext cx="1182796" cy="879894"/>
          </a:xfrm>
          <a:prstGeom prst="roundRect">
            <a:avLst>
              <a:gd name="adj" fmla="val 50000"/>
            </a:avLst>
          </a:prstGeom>
          <a:gradFill>
            <a:gsLst>
              <a:gs pos="0">
                <a:schemeClr val="accent1">
                  <a:lumMod val="60000"/>
                  <a:lumOff val="40000"/>
                </a:schemeClr>
              </a:gs>
              <a:gs pos="85000">
                <a:schemeClr val="accent1"/>
              </a:gs>
            </a:gsLst>
            <a:lin ang="2700000" scaled="0"/>
          </a:gradFill>
          <a:ln w="25400" cap="sq">
            <a:noFill/>
            <a:miter/>
          </a:ln>
          <a:effectLst>
            <a:outerShdw blurRad="50800" algn="c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3982967" y="5073559"/>
            <a:ext cx="593310" cy="450151"/>
          </a:xfrm>
          <a:prstGeom prst="rect">
            <a:avLst/>
          </a:prstGeom>
          <a:noFill/>
          <a:ln>
            <a:noFill/>
          </a:ln>
        </p:spPr>
        <p:txBody>
          <a:bodyPr vert="horz" wrap="square" lIns="0" tIns="0" rIns="0" bIns="0" rtlCol="0" anchor="t"/>
          <a:lstStyle/>
          <a:p>
            <a:pPr algn="ctr">
              <a:lnSpc>
                <a:spcPct val="110000"/>
              </a:lnSpc>
            </a:pPr>
            <a:r>
              <a:rPr kumimoji="1" lang="en-US" altLang="zh-CN" sz="3200">
                <a:ln w="12700">
                  <a:noFill/>
                </a:ln>
                <a:solidFill>
                  <a:srgbClr val="FFFFFF">
                    <a:alpha val="100000"/>
                  </a:srgbClr>
                </a:solidFill>
                <a:latin typeface="OPPOSans R"/>
                <a:ea typeface="OPPOSans R"/>
                <a:cs typeface="OPPOSans R"/>
              </a:rPr>
              <a:t>03</a:t>
            </a:r>
            <a:endParaRPr kumimoji="1" lang="zh-CN" altLang="en-US"/>
          </a:p>
        </p:txBody>
      </p:sp>
      <p:sp>
        <p:nvSpPr>
          <p:cNvPr id="21" name="标题 1"/>
          <p:cNvSpPr txBox="1"/>
          <p:nvPr/>
        </p:nvSpPr>
        <p:spPr>
          <a:xfrm>
            <a:off x="5017951" y="4861314"/>
            <a:ext cx="2593576" cy="879892"/>
          </a:xfrm>
          <a:prstGeom prst="rect">
            <a:avLst/>
          </a:prstGeom>
          <a:noFill/>
          <a:ln>
            <a:noFill/>
          </a:ln>
        </p:spPr>
        <p:txBody>
          <a:bodyPr vert="horz" wrap="square" lIns="0" tIns="0" rIns="0" bIns="0" rtlCol="0" anchor="ctr"/>
          <a:lstStyle/>
          <a:p>
            <a:pPr>
              <a:lnSpc>
                <a:spcPct val="130000"/>
              </a:lnSpc>
            </a:pPr>
            <a:r>
              <a:rPr kumimoji="1" lang="zh-CN" altLang="en-US" sz="2400" dirty="0">
                <a:ln w="12700">
                  <a:noFill/>
                </a:ln>
                <a:gradFill>
                  <a:gsLst>
                    <a:gs pos="0">
                      <a:srgbClr val="ACA0EF">
                        <a:alpha val="100000"/>
                      </a:srgbClr>
                    </a:gs>
                    <a:gs pos="89000">
                      <a:srgbClr val="7461E5">
                        <a:alpha val="100000"/>
                      </a:srgbClr>
                    </a:gs>
                  </a:gsLst>
                  <a:lin ang="5400000" scaled="0"/>
                </a:gradFill>
                <a:latin typeface="方正粗黑宋简体" panose="02000000000000000000" pitchFamily="2" charset="-122"/>
                <a:ea typeface="方正粗黑宋简体" panose="02000000000000000000" pitchFamily="2" charset="-122"/>
              </a:rPr>
              <a:t>深度学习前沿</a:t>
            </a:r>
          </a:p>
        </p:txBody>
      </p:sp>
      <p:sp>
        <p:nvSpPr>
          <p:cNvPr id="22" name="标题 1"/>
          <p:cNvSpPr txBox="1"/>
          <p:nvPr/>
        </p:nvSpPr>
        <p:spPr>
          <a:xfrm flipH="1" flipV="1">
            <a:off x="7811495" y="5130400"/>
            <a:ext cx="353110" cy="34171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chemeClr val="accent1">
                  <a:lumMod val="60000"/>
                  <a:lumOff val="40000"/>
                </a:schemeClr>
              </a:gs>
              <a:gs pos="85000">
                <a:schemeClr val="accent1"/>
              </a:gs>
            </a:gsLst>
            <a:lin ang="13500000" scaled="0"/>
          </a:gradFill>
          <a:ln w="25400" cap="sq">
            <a:noFill/>
            <a:miter/>
          </a:ln>
          <a:effectLst>
            <a:outerShdw blurRad="50800" algn="ctr" rotWithShape="0">
              <a:schemeClr val="accent1">
                <a:lumMod val="75000"/>
                <a:alpha val="40000"/>
              </a:schemeClr>
            </a:outerShdw>
          </a:effectLst>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标题 1"/>
          <p:cNvSpPr txBox="1"/>
          <p:nvPr/>
        </p:nvSpPr>
        <p:spPr>
          <a:xfrm flipH="1">
            <a:off x="6979920" y="5108868"/>
            <a:ext cx="5239936" cy="1747367"/>
          </a:xfrm>
          <a:custGeom>
            <a:avLst/>
            <a:gdLst>
              <a:gd name="connsiteX0" fmla="*/ -944 w 7972010"/>
              <a:gd name="connsiteY0" fmla="*/ 178627 h 2658434"/>
              <a:gd name="connsiteX1" fmla="*/ 2048272 w 7972010"/>
              <a:gd name="connsiteY1" fmla="*/ 970679 h 2658434"/>
              <a:gd name="connsiteX2" fmla="*/ 5612511 w 7972010"/>
              <a:gd name="connsiteY2" fmla="*/ 1986707 h 2658434"/>
              <a:gd name="connsiteX3" fmla="*/ 7971066 w 7972010"/>
              <a:gd name="connsiteY3" fmla="*/ 2658192 h 2658434"/>
              <a:gd name="connsiteX4" fmla="*/ -944 w 7972010"/>
              <a:gd name="connsiteY4" fmla="*/ 2658192 h 2658434"/>
            </a:gdLst>
            <a:ahLst/>
            <a:cxnLst/>
            <a:rect l="l" t="t" r="r" b="b"/>
            <a:pathLst>
              <a:path w="7972010" h="2658434">
                <a:moveTo>
                  <a:pt x="-944" y="178627"/>
                </a:moveTo>
                <a:cubicBezTo>
                  <a:pt x="-944" y="178627"/>
                  <a:pt x="722464" y="-561942"/>
                  <a:pt x="2048272" y="970679"/>
                </a:cubicBezTo>
                <a:cubicBezTo>
                  <a:pt x="2840324" y="1900461"/>
                  <a:pt x="3459886" y="3038817"/>
                  <a:pt x="5612511" y="1986707"/>
                </a:cubicBezTo>
                <a:cubicBezTo>
                  <a:pt x="5990935" y="1797054"/>
                  <a:pt x="7420149" y="1177494"/>
                  <a:pt x="7971066" y="2658192"/>
                </a:cubicBezTo>
                <a:lnTo>
                  <a:pt x="-944" y="2658192"/>
                </a:lnTo>
                <a:close/>
              </a:path>
            </a:pathLst>
          </a:custGeom>
          <a:gradFill>
            <a:gsLst>
              <a:gs pos="0">
                <a:schemeClr val="accent1">
                  <a:lumMod val="20000"/>
                  <a:lumOff val="80000"/>
                  <a:alpha val="0"/>
                </a:schemeClr>
              </a:gs>
              <a:gs pos="100000">
                <a:schemeClr val="accent1">
                  <a:lumMod val="40000"/>
                  <a:lumOff val="60000"/>
                </a:schemeClr>
              </a:gs>
            </a:gsLst>
            <a:lin ang="9000000" scaled="0"/>
          </a:gradFill>
          <a:ln w="35472" cap="flat">
            <a:noFill/>
            <a:miter/>
          </a:ln>
        </p:spPr>
        <p:txBody>
          <a:bodyPr vert="horz" wrap="square" lIns="91440" tIns="45720" rIns="91440" bIns="45720" rtlCol="0" anchor="ctr"/>
          <a:lstStyle/>
          <a:p>
            <a:pPr algn="l">
              <a:lnSpc>
                <a:spcPct val="100000"/>
              </a:lnSpc>
            </a:pPr>
            <a:endParaRPr kumimoji="1" lang="zh-CN" altLang="en-US"/>
          </a:p>
        </p:txBody>
      </p:sp>
      <p:sp>
        <p:nvSpPr>
          <p:cNvPr id="6" name="标题 1"/>
          <p:cNvSpPr txBox="1"/>
          <p:nvPr/>
        </p:nvSpPr>
        <p:spPr>
          <a:xfrm>
            <a:off x="5397271" y="1290648"/>
            <a:ext cx="2657068" cy="276999"/>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7461E5">
                    <a:alpha val="100000"/>
                  </a:srgbClr>
                </a:solidFill>
                <a:latin typeface="Source Han Sans CN Bold"/>
                <a:ea typeface="Source Han Sans CN Bold"/>
                <a:cs typeface="Source Han Sans CN Bold"/>
              </a:rPr>
              <a:t>层与层之间的连接</a:t>
            </a:r>
            <a:endParaRPr kumimoji="1" lang="zh-CN" altLang="en-US"/>
          </a:p>
        </p:txBody>
      </p:sp>
      <p:sp>
        <p:nvSpPr>
          <p:cNvPr id="7" name="标题 1"/>
          <p:cNvSpPr txBox="1"/>
          <p:nvPr/>
        </p:nvSpPr>
        <p:spPr>
          <a:xfrm>
            <a:off x="5397271" y="1567646"/>
            <a:ext cx="2657069" cy="1964834"/>
          </a:xfrm>
          <a:prstGeom prst="rect">
            <a:avLst/>
          </a:prstGeom>
          <a:noFill/>
          <a:ln>
            <a:noFill/>
          </a:ln>
        </p:spPr>
        <p:txBody>
          <a:bodyPr vert="horz" wrap="square" lIns="0" tIns="0" rIns="0" bIns="0" rtlCol="0" anchor="t"/>
          <a:lstStyle/>
          <a:p>
            <a:pPr algn="l">
              <a:lnSpc>
                <a:spcPct val="150000"/>
              </a:lnSpc>
            </a:pPr>
            <a:r>
              <a:rPr kumimoji="1" lang="en-US" altLang="zh-CN" sz="1221" dirty="0">
                <a:ln w="12700">
                  <a:noFill/>
                </a:ln>
                <a:solidFill>
                  <a:srgbClr val="0D0D0D">
                    <a:alpha val="100000"/>
                  </a:srgbClr>
                </a:solidFill>
                <a:latin typeface="Source Han Sans"/>
                <a:ea typeface="Source Han Sans"/>
                <a:cs typeface="Source Han Sans"/>
              </a:rPr>
              <a:t>       </a:t>
            </a:r>
            <a:r>
              <a:rPr kumimoji="1" lang="en-US" altLang="zh-CN" sz="1221" dirty="0" err="1">
                <a:ln w="12700">
                  <a:noFill/>
                </a:ln>
                <a:solidFill>
                  <a:srgbClr val="0D0D0D">
                    <a:alpha val="100000"/>
                  </a:srgbClr>
                </a:solidFill>
                <a:latin typeface="Source Han Sans"/>
                <a:ea typeface="Source Han Sans"/>
                <a:cs typeface="Source Han Sans"/>
              </a:rPr>
              <a:t>层与层之间的连接决定了信息在网络中的流动方式。全连接层意味着每个神经元都与下一层的所有神经元相连</a:t>
            </a:r>
            <a:r>
              <a:rPr kumimoji="1" lang="en-US" altLang="zh-CN" sz="1221" dirty="0">
                <a:ln w="12700">
                  <a:noFill/>
                </a:ln>
                <a:solidFill>
                  <a:srgbClr val="0D0D0D">
                    <a:alpha val="100000"/>
                  </a:srgbClr>
                </a:solidFill>
                <a:latin typeface="Source Han Sans"/>
                <a:ea typeface="Source Han Sans"/>
                <a:cs typeface="Source Han Sans"/>
              </a:rPr>
              <a:t>。
      </a:t>
            </a:r>
            <a:r>
              <a:rPr kumimoji="1" lang="en-US" altLang="zh-CN" sz="1221" dirty="0" err="1">
                <a:ln w="12700">
                  <a:noFill/>
                </a:ln>
                <a:solidFill>
                  <a:srgbClr val="0D0D0D">
                    <a:alpha val="100000"/>
                  </a:srgbClr>
                </a:solidFill>
                <a:latin typeface="Source Han Sans"/>
                <a:ea typeface="Source Han Sans"/>
                <a:cs typeface="Source Han Sans"/>
              </a:rPr>
              <a:t>除了全连接层，还有其他类型的连接方式，如卷积层和池化层，它们在特定类型的神经网络中使用</a:t>
            </a:r>
            <a:r>
              <a:rPr kumimoji="1" lang="en-US" altLang="zh-CN" sz="1221" dirty="0">
                <a:ln w="12700">
                  <a:noFill/>
                </a:ln>
                <a:solidFill>
                  <a:srgbClr val="0D0D0D">
                    <a:alpha val="100000"/>
                  </a:srgbClr>
                </a:solidFill>
                <a:latin typeface="Source Han Sans"/>
                <a:ea typeface="Source Han Sans"/>
                <a:cs typeface="Source Han Sans"/>
              </a:rPr>
              <a:t>。</a:t>
            </a:r>
            <a:endParaRPr kumimoji="1" lang="zh-CN" altLang="en-US" dirty="0"/>
          </a:p>
        </p:txBody>
      </p:sp>
      <p:sp>
        <p:nvSpPr>
          <p:cNvPr id="8" name="标题 1"/>
          <p:cNvSpPr txBox="1"/>
          <p:nvPr/>
        </p:nvSpPr>
        <p:spPr>
          <a:xfrm>
            <a:off x="1214329" y="1479509"/>
            <a:ext cx="2657068" cy="276999"/>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7461E5">
                    <a:alpha val="100000"/>
                  </a:srgbClr>
                </a:solidFill>
                <a:latin typeface="Source Han Sans CN Bold"/>
                <a:ea typeface="Source Han Sans CN Bold"/>
                <a:cs typeface="Source Han Sans CN Bold"/>
              </a:rPr>
              <a:t>神经网络的结构</a:t>
            </a:r>
            <a:endParaRPr kumimoji="1" lang="zh-CN" altLang="en-US"/>
          </a:p>
        </p:txBody>
      </p:sp>
      <p:sp>
        <p:nvSpPr>
          <p:cNvPr id="9" name="标题 1"/>
          <p:cNvSpPr txBox="1"/>
          <p:nvPr/>
        </p:nvSpPr>
        <p:spPr>
          <a:xfrm>
            <a:off x="1214329" y="1756507"/>
            <a:ext cx="2657069" cy="1964834"/>
          </a:xfrm>
          <a:prstGeom prst="rect">
            <a:avLst/>
          </a:prstGeom>
          <a:noFill/>
          <a:ln>
            <a:noFill/>
          </a:ln>
        </p:spPr>
        <p:txBody>
          <a:bodyPr vert="horz" wrap="square" lIns="0" tIns="0" rIns="0" bIns="0" rtlCol="0" anchor="t"/>
          <a:lstStyle/>
          <a:p>
            <a:pPr algn="l">
              <a:lnSpc>
                <a:spcPct val="150000"/>
              </a:lnSpc>
            </a:pPr>
            <a:r>
              <a:rPr kumimoji="1" lang="en-US" altLang="zh-CN" sz="1221" dirty="0">
                <a:ln w="12700">
                  <a:noFill/>
                </a:ln>
                <a:solidFill>
                  <a:srgbClr val="0D0D0D">
                    <a:alpha val="100000"/>
                  </a:srgbClr>
                </a:solidFill>
                <a:latin typeface="Source Han Sans"/>
                <a:ea typeface="Source Han Sans"/>
                <a:cs typeface="Source Han Sans"/>
              </a:rPr>
              <a:t>       </a:t>
            </a:r>
            <a:r>
              <a:rPr kumimoji="1" lang="en-US" altLang="zh-CN" sz="1221" dirty="0" err="1">
                <a:ln w="12700">
                  <a:noFill/>
                </a:ln>
                <a:solidFill>
                  <a:srgbClr val="0D0D0D">
                    <a:alpha val="100000"/>
                  </a:srgbClr>
                </a:solidFill>
                <a:latin typeface="Source Han Sans"/>
                <a:ea typeface="Source Han Sans"/>
                <a:cs typeface="Source Han Sans"/>
              </a:rPr>
              <a:t>神经网络由输入层、隐藏层和输出层组成。输入层接收原始数据，隐藏层负责特征提取和转换，输出层产生最终的预测结果</a:t>
            </a:r>
            <a:r>
              <a:rPr kumimoji="1" lang="en-US" altLang="zh-CN" sz="1221" dirty="0">
                <a:ln w="12700">
                  <a:noFill/>
                </a:ln>
                <a:solidFill>
                  <a:srgbClr val="0D0D0D">
                    <a:alpha val="100000"/>
                  </a:srgbClr>
                </a:solidFill>
                <a:latin typeface="Source Han Sans"/>
                <a:ea typeface="Source Han Sans"/>
                <a:cs typeface="Source Han Sans"/>
              </a:rPr>
              <a:t>。
      </a:t>
            </a:r>
            <a:r>
              <a:rPr kumimoji="1" lang="en-US" altLang="zh-CN" sz="1221" dirty="0" err="1">
                <a:ln w="12700">
                  <a:noFill/>
                </a:ln>
                <a:solidFill>
                  <a:srgbClr val="0D0D0D">
                    <a:alpha val="100000"/>
                  </a:srgbClr>
                </a:solidFill>
                <a:latin typeface="Source Han Sans"/>
                <a:ea typeface="Source Han Sans"/>
                <a:cs typeface="Source Han Sans"/>
              </a:rPr>
              <a:t>隐藏层的数量和每个隐藏层的神经元数量决定了网络的深度和宽度，进而影响网络的学习能力</a:t>
            </a:r>
            <a:r>
              <a:rPr kumimoji="1" lang="en-US" altLang="zh-CN" sz="1221" dirty="0">
                <a:ln w="12700">
                  <a:noFill/>
                </a:ln>
                <a:solidFill>
                  <a:srgbClr val="0D0D0D">
                    <a:alpha val="100000"/>
                  </a:srgbClr>
                </a:solidFill>
                <a:latin typeface="Source Han Sans"/>
                <a:ea typeface="Source Han Sans"/>
                <a:cs typeface="Source Han Sans"/>
              </a:rPr>
              <a:t>。 </a:t>
            </a:r>
            <a:endParaRPr kumimoji="1" lang="zh-CN" altLang="en-US" dirty="0"/>
          </a:p>
        </p:txBody>
      </p:sp>
      <p:sp>
        <p:nvSpPr>
          <p:cNvPr id="10" name="标题 1"/>
          <p:cNvSpPr txBox="1"/>
          <p:nvPr/>
        </p:nvSpPr>
        <p:spPr>
          <a:xfrm>
            <a:off x="660400" y="1410575"/>
            <a:ext cx="385401" cy="356523"/>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1278054" y="3872473"/>
            <a:ext cx="2619402" cy="276999"/>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7461E5">
                    <a:alpha val="100000"/>
                  </a:srgbClr>
                </a:solidFill>
                <a:latin typeface="Source Han Sans CN Bold"/>
                <a:ea typeface="Source Han Sans CN Bold"/>
                <a:cs typeface="Source Han Sans CN Bold"/>
              </a:rPr>
              <a:t>隐藏层的作用</a:t>
            </a:r>
            <a:endParaRPr kumimoji="1" lang="zh-CN" altLang="en-US"/>
          </a:p>
        </p:txBody>
      </p:sp>
      <p:sp>
        <p:nvSpPr>
          <p:cNvPr id="12" name="标题 1"/>
          <p:cNvSpPr txBox="1"/>
          <p:nvPr/>
        </p:nvSpPr>
        <p:spPr>
          <a:xfrm>
            <a:off x="1278054" y="4149471"/>
            <a:ext cx="2619401" cy="1905963"/>
          </a:xfrm>
          <a:prstGeom prst="rect">
            <a:avLst/>
          </a:prstGeom>
          <a:noFill/>
          <a:ln>
            <a:noFill/>
          </a:ln>
        </p:spPr>
        <p:txBody>
          <a:bodyPr vert="horz" wrap="square" lIns="0" tIns="0" rIns="0" bIns="0" rtlCol="0" anchor="t"/>
          <a:lstStyle/>
          <a:p>
            <a:pPr algn="l">
              <a:lnSpc>
                <a:spcPct val="150000"/>
              </a:lnSpc>
            </a:pPr>
            <a:r>
              <a:rPr kumimoji="1" lang="en-US" altLang="zh-CN" sz="1216" dirty="0">
                <a:ln w="12700">
                  <a:noFill/>
                </a:ln>
                <a:solidFill>
                  <a:srgbClr val="0D0D0D">
                    <a:alpha val="100000"/>
                  </a:srgbClr>
                </a:solidFill>
                <a:latin typeface="Source Han Sans"/>
                <a:ea typeface="Source Han Sans"/>
                <a:cs typeface="Source Han Sans"/>
              </a:rPr>
              <a:t>      </a:t>
            </a:r>
            <a:r>
              <a:rPr kumimoji="1" lang="en-US" altLang="zh-CN" sz="1216" dirty="0" err="1">
                <a:ln w="12700">
                  <a:noFill/>
                </a:ln>
                <a:solidFill>
                  <a:srgbClr val="0D0D0D">
                    <a:alpha val="100000"/>
                  </a:srgbClr>
                </a:solidFill>
                <a:latin typeface="Source Han Sans"/>
                <a:ea typeface="Source Han Sans"/>
                <a:cs typeface="Source Han Sans"/>
              </a:rPr>
              <a:t>隐藏层是神经网络的核心，它们通过非线性变换将输入数据映射到更高维的空间，使得网络能够学习复杂的模式</a:t>
            </a:r>
            <a:r>
              <a:rPr kumimoji="1" lang="en-US" altLang="zh-CN" sz="1216" dirty="0">
                <a:ln w="12700">
                  <a:noFill/>
                </a:ln>
                <a:solidFill>
                  <a:srgbClr val="0D0D0D">
                    <a:alpha val="100000"/>
                  </a:srgbClr>
                </a:solidFill>
                <a:latin typeface="Source Han Sans"/>
                <a:ea typeface="Source Han Sans"/>
                <a:cs typeface="Source Han Sans"/>
              </a:rPr>
              <a:t>。
     </a:t>
            </a:r>
            <a:r>
              <a:rPr kumimoji="1" lang="en-US" altLang="zh-CN" sz="1216" dirty="0" err="1">
                <a:ln w="12700">
                  <a:noFill/>
                </a:ln>
                <a:solidFill>
                  <a:srgbClr val="0D0D0D">
                    <a:alpha val="100000"/>
                  </a:srgbClr>
                </a:solidFill>
                <a:latin typeface="Source Han Sans"/>
                <a:ea typeface="Source Han Sans"/>
                <a:cs typeface="Source Han Sans"/>
              </a:rPr>
              <a:t>隐藏层的设计需要平衡模型的复杂度和泛化能力，过多的隐藏层可能导致过拟合，而过少的隐藏层可能导致欠拟合</a:t>
            </a:r>
            <a:r>
              <a:rPr kumimoji="1" lang="en-US" altLang="zh-CN" sz="1216" dirty="0">
                <a:ln w="12700">
                  <a:noFill/>
                </a:ln>
                <a:solidFill>
                  <a:srgbClr val="0D0D0D">
                    <a:alpha val="100000"/>
                  </a:srgbClr>
                </a:solidFill>
                <a:latin typeface="Source Han Sans"/>
                <a:ea typeface="Source Han Sans"/>
                <a:cs typeface="Source Han Sans"/>
              </a:rPr>
              <a:t>。</a:t>
            </a:r>
            <a:endParaRPr kumimoji="1" lang="zh-CN" altLang="en-US" dirty="0"/>
          </a:p>
        </p:txBody>
      </p:sp>
      <p:sp>
        <p:nvSpPr>
          <p:cNvPr id="13" name="标题 1"/>
          <p:cNvSpPr txBox="1"/>
          <p:nvPr/>
        </p:nvSpPr>
        <p:spPr>
          <a:xfrm>
            <a:off x="686458" y="3780539"/>
            <a:ext cx="393245" cy="35652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4817402" y="1203605"/>
            <a:ext cx="399398" cy="415308"/>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457616" y="276631"/>
            <a:ext cx="8171180" cy="655320"/>
          </a:xfrm>
          <a:prstGeom prst="roundRect">
            <a:avLst>
              <a:gd name="adj" fmla="val 20263"/>
            </a:avLst>
          </a:prstGeom>
          <a:gradFill>
            <a:gsLst>
              <a:gs pos="0">
                <a:schemeClr val="accent1">
                  <a:lumMod val="20000"/>
                  <a:lumOff val="80000"/>
                </a:schemeClr>
              </a:gs>
              <a:gs pos="8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83617" y="385281"/>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输入、输出、隐藏层</a:t>
            </a:r>
            <a:endParaRPr kumimoji="1" lang="zh-CN" altLang="en-US"/>
          </a:p>
        </p:txBody>
      </p:sp>
      <p:sp>
        <p:nvSpPr>
          <p:cNvPr id="17" name="标题 1"/>
          <p:cNvSpPr txBox="1"/>
          <p:nvPr/>
        </p:nvSpPr>
        <p:spPr>
          <a:xfrm>
            <a:off x="329783" y="179882"/>
            <a:ext cx="255666" cy="84881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a:extLst>
              <a:ext uri="{FF2B5EF4-FFF2-40B4-BE49-F238E27FC236}">
                <a16:creationId xmlns:a16="http://schemas.microsoft.com/office/drawing/2014/main" id="{28EB195C-F67A-0A4B-293D-436997BBE73F}"/>
              </a:ext>
            </a:extLst>
          </p:cNvPr>
          <p:cNvPicPr>
            <a:picLocks noChangeAspect="1"/>
          </p:cNvPicPr>
          <p:nvPr/>
        </p:nvPicPr>
        <p:blipFill>
          <a:blip r:embed="rId2"/>
          <a:srcRect t="35163" r="27192"/>
          <a:stretch/>
        </p:blipFill>
        <p:spPr>
          <a:xfrm>
            <a:off x="5578213" y="3393055"/>
            <a:ext cx="5144945" cy="217429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200000">
            <a:off x="4394109" y="-1620066"/>
            <a:ext cx="4661082" cy="10934700"/>
          </a:xfrm>
          <a:custGeom>
            <a:avLst/>
            <a:gdLst>
              <a:gd name="connsiteX0" fmla="*/ 4661082 w 4661082"/>
              <a:gd name="connsiteY0" fmla="*/ 0 h 12192000"/>
              <a:gd name="connsiteX1" fmla="*/ 4661082 w 4661082"/>
              <a:gd name="connsiteY1" fmla="*/ 12192000 h 12192000"/>
              <a:gd name="connsiteX2" fmla="*/ 0 w 4661082"/>
              <a:gd name="connsiteY2" fmla="*/ 12192000 h 12192000"/>
              <a:gd name="connsiteX3" fmla="*/ 0 w 4661082"/>
              <a:gd name="connsiteY3" fmla="*/ 0 h 12192000"/>
            </a:gdLst>
            <a:ahLst/>
            <a:cxnLst/>
            <a:rect l="l" t="t" r="r" b="b"/>
            <a:pathLst>
              <a:path w="4661082" h="12192000">
                <a:moveTo>
                  <a:pt x="4661082" y="0"/>
                </a:moveTo>
                <a:lnTo>
                  <a:pt x="4661082" y="12192000"/>
                </a:lnTo>
                <a:lnTo>
                  <a:pt x="0" y="12192000"/>
                </a:lnTo>
                <a:lnTo>
                  <a:pt x="0" y="0"/>
                </a:lnTo>
                <a:close/>
              </a:path>
            </a:pathLst>
          </a:custGeom>
          <a:solidFill>
            <a:schemeClr val="bg1"/>
          </a:solidFill>
          <a:ln w="25400" cap="sq">
            <a:noFill/>
            <a:miter/>
          </a:ln>
          <a:effectLst>
            <a:outerShdw blurRad="203200" dist="101600" dir="5400000" algn="t" rotWithShape="0">
              <a:schemeClr val="accent1">
                <a:alpha val="24000"/>
              </a:schemeClr>
            </a:outerShdw>
          </a:effectLst>
        </p:spPr>
        <p:txBody>
          <a:bodyPr vert="horz" wrap="square" lIns="91440" tIns="45720" rIns="91440" bIns="45720" rtlCol="0" anchor="ctr"/>
          <a:lstStyle/>
          <a:p>
            <a:pPr algn="ctr">
              <a:lnSpc>
                <a:spcPct val="110000"/>
              </a:lnSpc>
            </a:pPr>
            <a:endParaRPr kumimoji="1" lang="zh-CN" altLang="en-US"/>
          </a:p>
        </p:txBody>
      </p:sp>
      <p:grpSp>
        <p:nvGrpSpPr>
          <p:cNvPr id="4" name="组合 3"/>
          <p:cNvGrpSpPr/>
          <p:nvPr/>
        </p:nvGrpSpPr>
        <p:grpSpPr>
          <a:xfrm>
            <a:off x="11080758" y="-1"/>
            <a:ext cx="1111248" cy="6858001"/>
            <a:chOff x="11080758" y="-1"/>
            <a:chExt cx="1111248" cy="6858001"/>
          </a:xfrm>
        </p:grpSpPr>
        <p:sp>
          <p:nvSpPr>
            <p:cNvPr id="5" name="标题 1"/>
            <p:cNvSpPr txBox="1"/>
            <p:nvPr/>
          </p:nvSpPr>
          <p:spPr>
            <a:xfrm rot="16200000">
              <a:off x="8176344" y="2904413"/>
              <a:ext cx="6858000" cy="1049173"/>
            </a:xfrm>
            <a:custGeom>
              <a:avLst/>
              <a:gdLst>
                <a:gd name="connsiteX0" fmla="*/ 0 w 12192001"/>
                <a:gd name="connsiteY0" fmla="*/ 0 h 1034554"/>
                <a:gd name="connsiteX1" fmla="*/ 173424 w 12192001"/>
                <a:gd name="connsiteY1" fmla="*/ 41741 h 1034554"/>
                <a:gd name="connsiteX2" fmla="*/ 6105587 w 12192001"/>
                <a:gd name="connsiteY2" fmla="*/ 502935 h 1034554"/>
                <a:gd name="connsiteX3" fmla="*/ 12037750 w 12192001"/>
                <a:gd name="connsiteY3" fmla="*/ 41741 h 1034554"/>
                <a:gd name="connsiteX4" fmla="*/ 12192001 w 12192001"/>
                <a:gd name="connsiteY4" fmla="*/ 4615 h 1034554"/>
                <a:gd name="connsiteX5" fmla="*/ 12192001 w 12192001"/>
                <a:gd name="connsiteY5" fmla="*/ 1034554 h 1034554"/>
                <a:gd name="connsiteX6" fmla="*/ 0 w 12192001"/>
                <a:gd name="connsiteY6" fmla="*/ 1034554 h 1034554"/>
              </a:gdLst>
              <a:ahLst/>
              <a:cxnLst/>
              <a:rect l="l" t="t" r="r" b="b"/>
              <a:pathLst>
                <a:path w="12192001" h="1034554">
                  <a:moveTo>
                    <a:pt x="0" y="0"/>
                  </a:moveTo>
                  <a:lnTo>
                    <a:pt x="173424" y="41741"/>
                  </a:lnTo>
                  <a:cubicBezTo>
                    <a:pt x="1459040" y="319993"/>
                    <a:pt x="3636204" y="502935"/>
                    <a:pt x="6105587" y="502935"/>
                  </a:cubicBezTo>
                  <a:cubicBezTo>
                    <a:pt x="8574971" y="502935"/>
                    <a:pt x="10752134" y="319993"/>
                    <a:pt x="12037750" y="41741"/>
                  </a:cubicBezTo>
                  <a:lnTo>
                    <a:pt x="12192001" y="4615"/>
                  </a:lnTo>
                  <a:lnTo>
                    <a:pt x="12192001" y="1034554"/>
                  </a:lnTo>
                  <a:lnTo>
                    <a:pt x="0" y="1034554"/>
                  </a:lnTo>
                  <a:close/>
                </a:path>
              </a:pathLst>
            </a:custGeom>
            <a:solidFill>
              <a:schemeClr val="accent1">
                <a:lumMod val="60000"/>
                <a:lumOff val="40000"/>
              </a:schemeClr>
            </a:solidFill>
            <a:ln w="12700" cap="sq">
              <a:noFill/>
              <a:miter/>
            </a:ln>
            <a:effectLst>
              <a:outerShdw blurRad="127000" dist="38100" dir="10800000" algn="tr" rotWithShape="0">
                <a:schemeClr val="accent1">
                  <a:lumMod val="50000"/>
                  <a:alpha val="32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16200000">
              <a:off x="8238419" y="2904412"/>
              <a:ext cx="6858000" cy="1049173"/>
            </a:xfrm>
            <a:custGeom>
              <a:avLst/>
              <a:gdLst>
                <a:gd name="connsiteX0" fmla="*/ 0 w 12192001"/>
                <a:gd name="connsiteY0" fmla="*/ 0 h 1034554"/>
                <a:gd name="connsiteX1" fmla="*/ 173424 w 12192001"/>
                <a:gd name="connsiteY1" fmla="*/ 41741 h 1034554"/>
                <a:gd name="connsiteX2" fmla="*/ 6105587 w 12192001"/>
                <a:gd name="connsiteY2" fmla="*/ 502935 h 1034554"/>
                <a:gd name="connsiteX3" fmla="*/ 12037750 w 12192001"/>
                <a:gd name="connsiteY3" fmla="*/ 41741 h 1034554"/>
                <a:gd name="connsiteX4" fmla="*/ 12192001 w 12192001"/>
                <a:gd name="connsiteY4" fmla="*/ 4615 h 1034554"/>
                <a:gd name="connsiteX5" fmla="*/ 12192001 w 12192001"/>
                <a:gd name="connsiteY5" fmla="*/ 1034554 h 1034554"/>
                <a:gd name="connsiteX6" fmla="*/ 0 w 12192001"/>
                <a:gd name="connsiteY6" fmla="*/ 1034554 h 1034554"/>
              </a:gdLst>
              <a:ahLst/>
              <a:cxnLst/>
              <a:rect l="l" t="t" r="r" b="b"/>
              <a:pathLst>
                <a:path w="12192001" h="1034554">
                  <a:moveTo>
                    <a:pt x="0" y="0"/>
                  </a:moveTo>
                  <a:lnTo>
                    <a:pt x="173424" y="41741"/>
                  </a:lnTo>
                  <a:cubicBezTo>
                    <a:pt x="1459040" y="319993"/>
                    <a:pt x="3636204" y="502935"/>
                    <a:pt x="6105587" y="502935"/>
                  </a:cubicBezTo>
                  <a:cubicBezTo>
                    <a:pt x="8574971" y="502935"/>
                    <a:pt x="10752134" y="319993"/>
                    <a:pt x="12037750" y="41741"/>
                  </a:cubicBezTo>
                  <a:lnTo>
                    <a:pt x="12192001" y="4615"/>
                  </a:lnTo>
                  <a:lnTo>
                    <a:pt x="12192001" y="1034554"/>
                  </a:lnTo>
                  <a:lnTo>
                    <a:pt x="0" y="1034554"/>
                  </a:lnTo>
                  <a:close/>
                </a:path>
              </a:pathLst>
            </a:custGeom>
            <a:gradFill>
              <a:gsLst>
                <a:gs pos="0">
                  <a:schemeClr val="accent1">
                    <a:lumMod val="80000"/>
                    <a:lumOff val="20000"/>
                  </a:schemeClr>
                </a:gs>
                <a:gs pos="100000">
                  <a:schemeClr val="accent1">
                    <a:lumMod val="86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grpSp>
      <p:sp>
        <p:nvSpPr>
          <p:cNvPr id="7" name="标题 1"/>
          <p:cNvSpPr txBox="1"/>
          <p:nvPr/>
        </p:nvSpPr>
        <p:spPr>
          <a:xfrm>
            <a:off x="1019214" y="1502135"/>
            <a:ext cx="3032567" cy="4675690"/>
          </a:xfrm>
          <a:prstGeom prst="rect">
            <a:avLst/>
          </a:prstGeom>
          <a:solidFill>
            <a:schemeClr val="accent1">
              <a:alpha val="25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14400" y="1400535"/>
            <a:ext cx="3032567" cy="4675690"/>
          </a:xfrm>
          <a:prstGeom prst="rect">
            <a:avLst/>
          </a:prstGeom>
          <a:solidFill>
            <a:schemeClr val="accent1">
              <a:alpha val="57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99297" y="1319513"/>
            <a:ext cx="3032567" cy="4675690"/>
          </a:xfrm>
          <a:custGeom>
            <a:avLst/>
            <a:gdLst>
              <a:gd name="connsiteX0" fmla="*/ 0 w 3032567"/>
              <a:gd name="connsiteY0" fmla="*/ 0 h 4675690"/>
              <a:gd name="connsiteX1" fmla="*/ 3032567 w 3032567"/>
              <a:gd name="connsiteY1" fmla="*/ 0 h 4675690"/>
              <a:gd name="connsiteX2" fmla="*/ 3032567 w 3032567"/>
              <a:gd name="connsiteY2" fmla="*/ 4675690 h 4675690"/>
              <a:gd name="connsiteX3" fmla="*/ 0 w 3032567"/>
              <a:gd name="connsiteY3" fmla="*/ 4675690 h 4675690"/>
            </a:gdLst>
            <a:ahLst/>
            <a:cxnLst/>
            <a:rect l="l" t="t" r="r" b="b"/>
            <a:pathLst>
              <a:path w="3032567" h="4675690">
                <a:moveTo>
                  <a:pt x="0" y="0"/>
                </a:moveTo>
                <a:lnTo>
                  <a:pt x="3032567" y="0"/>
                </a:lnTo>
                <a:lnTo>
                  <a:pt x="3032567" y="4675690"/>
                </a:lnTo>
                <a:lnTo>
                  <a:pt x="0" y="4675690"/>
                </a:lnTo>
                <a:close/>
              </a:path>
            </a:pathLst>
          </a:custGeom>
          <a:blipFill>
            <a:blip r:embed="rId2"/>
            <a:srcRect/>
            <a:stretch>
              <a:fillRect l="-149712" r="-27404"/>
            </a:stretch>
          </a:blip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340564" y="1715705"/>
            <a:ext cx="952500" cy="764540"/>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4800">
                <a:ln w="12700">
                  <a:noFill/>
                </a:ln>
                <a:solidFill>
                  <a:srgbClr val="7461E5">
                    <a:alpha val="100000"/>
                  </a:srgbClr>
                </a:solidFill>
                <a:latin typeface="OPPOSans H"/>
                <a:ea typeface="OPPOSans H"/>
                <a:cs typeface="OPPOSans H"/>
              </a:rPr>
              <a:t>01</a:t>
            </a:r>
            <a:endParaRPr kumimoji="1" lang="zh-CN" altLang="en-US"/>
          </a:p>
        </p:txBody>
      </p:sp>
      <p:sp>
        <p:nvSpPr>
          <p:cNvPr id="11" name="标题 1"/>
          <p:cNvSpPr txBox="1"/>
          <p:nvPr/>
        </p:nvSpPr>
        <p:spPr>
          <a:xfrm>
            <a:off x="4240552" y="3373296"/>
            <a:ext cx="1155700" cy="764540"/>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4800">
                <a:ln w="12700">
                  <a:noFill/>
                </a:ln>
                <a:solidFill>
                  <a:srgbClr val="ACA0EF">
                    <a:alpha val="100000"/>
                  </a:srgbClr>
                </a:solidFill>
                <a:latin typeface="OPPOSans H"/>
                <a:ea typeface="OPPOSans H"/>
                <a:cs typeface="OPPOSans H"/>
              </a:rPr>
              <a:t>02</a:t>
            </a:r>
            <a:endParaRPr kumimoji="1" lang="zh-CN" altLang="en-US"/>
          </a:p>
        </p:txBody>
      </p:sp>
      <p:sp>
        <p:nvSpPr>
          <p:cNvPr id="12" name="标题 1"/>
          <p:cNvSpPr txBox="1"/>
          <p:nvPr/>
        </p:nvSpPr>
        <p:spPr>
          <a:xfrm>
            <a:off x="4302464" y="5030887"/>
            <a:ext cx="1028700" cy="764540"/>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4800">
                <a:ln w="12700">
                  <a:noFill/>
                </a:ln>
                <a:solidFill>
                  <a:srgbClr val="C7C0F5">
                    <a:alpha val="100000"/>
                  </a:srgbClr>
                </a:solidFill>
                <a:latin typeface="OPPOSans H"/>
                <a:ea typeface="OPPOSans H"/>
                <a:cs typeface="OPPOSans H"/>
              </a:rPr>
              <a:t>03</a:t>
            </a:r>
            <a:endParaRPr kumimoji="1" lang="zh-CN" altLang="en-US"/>
          </a:p>
        </p:txBody>
      </p:sp>
      <p:sp>
        <p:nvSpPr>
          <p:cNvPr id="13" name="标题 1"/>
          <p:cNvSpPr txBox="1"/>
          <p:nvPr/>
        </p:nvSpPr>
        <p:spPr>
          <a:xfrm>
            <a:off x="5363688" y="1643485"/>
            <a:ext cx="5447806" cy="486136"/>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正向传播的过程</a:t>
            </a:r>
            <a:endParaRPr kumimoji="1" lang="zh-CN" altLang="en-US"/>
          </a:p>
        </p:txBody>
      </p:sp>
      <p:sp>
        <p:nvSpPr>
          <p:cNvPr id="14" name="标题 1"/>
          <p:cNvSpPr txBox="1"/>
          <p:nvPr/>
        </p:nvSpPr>
        <p:spPr>
          <a:xfrm>
            <a:off x="5363688" y="2166263"/>
            <a:ext cx="5448300" cy="1254767"/>
          </a:xfrm>
          <a:prstGeom prst="rect">
            <a:avLst/>
          </a:prstGeom>
          <a:noFill/>
          <a:ln>
            <a:noFill/>
          </a:ln>
        </p:spPr>
        <p:txBody>
          <a:bodyPr vert="horz" wrap="square" lIns="0" tIns="0" rIns="0" bIns="0" rtlCol="0" anchor="t">
            <a:spAutoFit/>
          </a:bodyPr>
          <a:lstStyle/>
          <a:p>
            <a:pPr algn="l">
              <a:lnSpc>
                <a:spcPct val="130000"/>
              </a:lnSpc>
            </a:pPr>
            <a:r>
              <a:rPr kumimoji="1" lang="en-US" altLang="zh-CN" sz="1600" dirty="0">
                <a:ln w="12700">
                  <a:noFill/>
                </a:ln>
                <a:solidFill>
                  <a:srgbClr val="000000">
                    <a:alpha val="100000"/>
                  </a:srgbClr>
                </a:solidFill>
                <a:latin typeface="Source Han Sans"/>
                <a:ea typeface="Source Han Sans"/>
                <a:cs typeface="Source Han Sans"/>
              </a:rPr>
              <a:t>     </a:t>
            </a:r>
            <a:r>
              <a:rPr kumimoji="1" lang="en-US" altLang="zh-CN" sz="1600" dirty="0" err="1">
                <a:ln w="12700">
                  <a:noFill/>
                </a:ln>
                <a:solidFill>
                  <a:srgbClr val="000000">
                    <a:alpha val="100000"/>
                  </a:srgbClr>
                </a:solidFill>
                <a:latin typeface="Source Han Sans"/>
                <a:ea typeface="Source Han Sans"/>
                <a:cs typeface="Source Han Sans"/>
              </a:rPr>
              <a:t>正向传播是神经网络从输入到输出的计算过程，包括加权求和、偏差添加和激活函数的应用</a:t>
            </a:r>
            <a:r>
              <a:rPr kumimoji="1" lang="en-US" altLang="zh-CN" sz="1600" dirty="0">
                <a:ln w="12700">
                  <a:noFill/>
                </a:ln>
                <a:solidFill>
                  <a:srgbClr val="000000">
                    <a:alpha val="100000"/>
                  </a:srgbClr>
                </a:solidFill>
                <a:latin typeface="Source Han Sans"/>
                <a:ea typeface="Source Han Sans"/>
                <a:cs typeface="Source Han Sans"/>
              </a:rPr>
              <a:t>。
      </a:t>
            </a:r>
            <a:r>
              <a:rPr kumimoji="1" lang="en-US" altLang="zh-CN" sz="1600" dirty="0" err="1">
                <a:ln w="12700">
                  <a:noFill/>
                </a:ln>
                <a:solidFill>
                  <a:srgbClr val="000000">
                    <a:alpha val="100000"/>
                  </a:srgbClr>
                </a:solidFill>
                <a:latin typeface="Source Han Sans"/>
                <a:ea typeface="Source Han Sans"/>
                <a:cs typeface="Source Han Sans"/>
              </a:rPr>
              <a:t>这个过程涉及到每一层的神经元对输入数据的计算，直到最终的输出结果</a:t>
            </a:r>
            <a:r>
              <a:rPr kumimoji="1" lang="en-US" altLang="zh-CN" sz="1600" dirty="0">
                <a:ln w="12700">
                  <a:noFill/>
                </a:ln>
                <a:solidFill>
                  <a:srgbClr val="000000">
                    <a:alpha val="100000"/>
                  </a:srgbClr>
                </a:solidFill>
                <a:latin typeface="Source Han Sans"/>
                <a:ea typeface="Source Han Sans"/>
                <a:cs typeface="Source Han Sans"/>
              </a:rPr>
              <a:t>。</a:t>
            </a:r>
            <a:endParaRPr kumimoji="1" lang="zh-CN" altLang="en-US" sz="1600" dirty="0"/>
          </a:p>
        </p:txBody>
      </p:sp>
      <p:sp>
        <p:nvSpPr>
          <p:cNvPr id="15" name="标题 1"/>
          <p:cNvSpPr txBox="1"/>
          <p:nvPr/>
        </p:nvSpPr>
        <p:spPr>
          <a:xfrm>
            <a:off x="5413047" y="4965540"/>
            <a:ext cx="5409706" cy="486136"/>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000000">
                    <a:alpha val="100000"/>
                  </a:srgbClr>
                </a:solidFill>
                <a:latin typeface="Source Han Sans CN Bold"/>
                <a:ea typeface="Source Han Sans CN Bold"/>
                <a:cs typeface="Source Han Sans CN Bold"/>
              </a:rPr>
              <a:t>正向传播与反向传播的关系</a:t>
            </a:r>
            <a:endParaRPr kumimoji="1" lang="zh-CN" altLang="en-US"/>
          </a:p>
        </p:txBody>
      </p:sp>
      <p:sp>
        <p:nvSpPr>
          <p:cNvPr id="16" name="标题 1"/>
          <p:cNvSpPr txBox="1"/>
          <p:nvPr/>
        </p:nvSpPr>
        <p:spPr>
          <a:xfrm>
            <a:off x="5413047" y="5488318"/>
            <a:ext cx="5410200" cy="613373"/>
          </a:xfrm>
          <a:prstGeom prst="rect">
            <a:avLst/>
          </a:prstGeom>
          <a:noFill/>
          <a:ln>
            <a:noFill/>
          </a:ln>
        </p:spPr>
        <p:txBody>
          <a:bodyPr vert="horz" wrap="square" lIns="0" tIns="0" rIns="0" bIns="0" rtlCol="0" anchor="t">
            <a:spAutoFit/>
          </a:bodyPr>
          <a:lstStyle/>
          <a:p>
            <a:pPr algn="l">
              <a:lnSpc>
                <a:spcPct val="130000"/>
              </a:lnSpc>
            </a:pPr>
            <a:r>
              <a:rPr kumimoji="1" lang="en-US" altLang="zh-CN" sz="1600" dirty="0">
                <a:ln w="12700">
                  <a:noFill/>
                </a:ln>
                <a:solidFill>
                  <a:srgbClr val="000000">
                    <a:alpha val="100000"/>
                  </a:srgbClr>
                </a:solidFill>
                <a:latin typeface="Source Han Sans"/>
                <a:ea typeface="Source Han Sans"/>
              </a:rPr>
              <a:t>      </a:t>
            </a:r>
            <a:r>
              <a:rPr kumimoji="1" lang="en-US" altLang="zh-CN" sz="1600" dirty="0" err="1">
                <a:ln w="12700">
                  <a:noFill/>
                </a:ln>
                <a:solidFill>
                  <a:srgbClr val="000000">
                    <a:alpha val="100000"/>
                  </a:srgbClr>
                </a:solidFill>
                <a:latin typeface="Source Han Sans"/>
                <a:ea typeface="Source Han Sans"/>
              </a:rPr>
              <a:t>正向传播和反向传播是神经网络训练的两个关键步骤。正向传播计算预测结果，而反向传播根据预测误差更新权重</a:t>
            </a:r>
            <a:r>
              <a:rPr kumimoji="1" lang="en-US" altLang="zh-CN" sz="1600" dirty="0">
                <a:ln w="12700">
                  <a:noFill/>
                </a:ln>
                <a:solidFill>
                  <a:srgbClr val="000000">
                    <a:alpha val="100000"/>
                  </a:srgbClr>
                </a:solidFill>
                <a:latin typeface="Source Han Sans"/>
                <a:ea typeface="Source Han Sans"/>
              </a:rPr>
              <a:t>。</a:t>
            </a:r>
            <a:endParaRPr kumimoji="1" lang="zh-CN" altLang="en-US" sz="1600" dirty="0">
              <a:ln w="12700">
                <a:noFill/>
              </a:ln>
              <a:solidFill>
                <a:srgbClr val="000000">
                  <a:alpha val="100000"/>
                </a:srgbClr>
              </a:solidFill>
              <a:latin typeface="Source Han Sans"/>
              <a:ea typeface="Source Han Sans"/>
            </a:endParaRPr>
          </a:p>
        </p:txBody>
      </p:sp>
      <p:sp>
        <p:nvSpPr>
          <p:cNvPr id="17" name="标题 1"/>
          <p:cNvSpPr txBox="1"/>
          <p:nvPr/>
        </p:nvSpPr>
        <p:spPr>
          <a:xfrm>
            <a:off x="5379856" y="3339237"/>
            <a:ext cx="5435106" cy="486136"/>
          </a:xfrm>
          <a:prstGeom prst="rect">
            <a:avLst/>
          </a:prstGeom>
          <a:noFill/>
          <a:ln>
            <a:noFill/>
          </a:ln>
        </p:spPr>
        <p:txBody>
          <a:bodyPr vert="horz" wrap="square" lIns="0" tIns="0" rIns="0" bIns="0" rtlCol="0" anchor="b"/>
          <a:lstStyle/>
          <a:p>
            <a:pPr algn="l">
              <a:lnSpc>
                <a:spcPct val="150000"/>
              </a:lnSpc>
            </a:pPr>
            <a:r>
              <a:rPr kumimoji="1" lang="en-US" altLang="zh-CN" sz="1600" dirty="0" err="1">
                <a:ln w="12700">
                  <a:noFill/>
                </a:ln>
                <a:solidFill>
                  <a:srgbClr val="000000">
                    <a:alpha val="100000"/>
                  </a:srgbClr>
                </a:solidFill>
                <a:latin typeface="Source Han Sans CN Bold"/>
                <a:ea typeface="Source Han Sans CN Bold"/>
                <a:cs typeface="Source Han Sans CN Bold"/>
              </a:rPr>
              <a:t>正向传播的重要性</a:t>
            </a:r>
            <a:endParaRPr kumimoji="1" lang="zh-CN" altLang="en-US" dirty="0"/>
          </a:p>
        </p:txBody>
      </p:sp>
      <p:sp>
        <p:nvSpPr>
          <p:cNvPr id="18" name="标题 1"/>
          <p:cNvSpPr txBox="1"/>
          <p:nvPr/>
        </p:nvSpPr>
        <p:spPr>
          <a:xfrm>
            <a:off x="5379856" y="3840364"/>
            <a:ext cx="5435600" cy="1253548"/>
          </a:xfrm>
          <a:prstGeom prst="rect">
            <a:avLst/>
          </a:prstGeom>
          <a:noFill/>
          <a:ln>
            <a:noFill/>
          </a:ln>
        </p:spPr>
        <p:txBody>
          <a:bodyPr vert="horz" wrap="square" lIns="0" tIns="0" rIns="0" bIns="0" rtlCol="0" anchor="t">
            <a:spAutoFit/>
          </a:bodyPr>
          <a:lstStyle/>
          <a:p>
            <a:pPr algn="l">
              <a:lnSpc>
                <a:spcPct val="130000"/>
              </a:lnSpc>
            </a:pPr>
            <a:r>
              <a:rPr kumimoji="1" lang="en-US" altLang="zh-CN" sz="1600" dirty="0">
                <a:ln w="12700">
                  <a:noFill/>
                </a:ln>
                <a:solidFill>
                  <a:srgbClr val="000000">
                    <a:alpha val="100000"/>
                  </a:srgbClr>
                </a:solidFill>
                <a:latin typeface="Source Han Sans"/>
                <a:ea typeface="Source Han Sans"/>
              </a:rPr>
              <a:t>      </a:t>
            </a:r>
            <a:r>
              <a:rPr kumimoji="1" lang="en-US" altLang="zh-CN" sz="1600" dirty="0" err="1">
                <a:ln w="12700">
                  <a:noFill/>
                </a:ln>
                <a:solidFill>
                  <a:srgbClr val="000000">
                    <a:alpha val="100000"/>
                  </a:srgbClr>
                </a:solidFill>
                <a:latin typeface="Source Han Sans"/>
                <a:ea typeface="Source Han Sans"/>
              </a:rPr>
              <a:t>正向传播是神经网络进行预测的基础，它决定了网络对输入数据的处理方式和输出结果</a:t>
            </a:r>
            <a:r>
              <a:rPr kumimoji="1" lang="en-US" altLang="zh-CN" sz="1600" dirty="0">
                <a:ln w="12700">
                  <a:noFill/>
                </a:ln>
                <a:solidFill>
                  <a:srgbClr val="000000">
                    <a:alpha val="100000"/>
                  </a:srgbClr>
                </a:solidFill>
                <a:latin typeface="Source Han Sans"/>
                <a:ea typeface="Source Han Sans"/>
              </a:rPr>
              <a:t>。
      </a:t>
            </a:r>
            <a:r>
              <a:rPr kumimoji="1" lang="en-US" altLang="zh-CN" sz="1600" dirty="0" err="1">
                <a:ln w="12700">
                  <a:noFill/>
                </a:ln>
                <a:solidFill>
                  <a:srgbClr val="000000">
                    <a:alpha val="100000"/>
                  </a:srgbClr>
                </a:solidFill>
                <a:latin typeface="Source Han Sans"/>
                <a:ea typeface="Source Han Sans"/>
              </a:rPr>
              <a:t>正向传播的效率直接影响到网络的推理速度，因此在设计网络时需要考虑计算效率</a:t>
            </a:r>
            <a:r>
              <a:rPr kumimoji="1" lang="en-US" altLang="zh-CN" sz="1600" dirty="0">
                <a:ln w="12700">
                  <a:noFill/>
                </a:ln>
                <a:solidFill>
                  <a:srgbClr val="000000">
                    <a:alpha val="100000"/>
                  </a:srgbClr>
                </a:solidFill>
                <a:latin typeface="Source Han Sans"/>
                <a:ea typeface="Source Han Sans"/>
              </a:rPr>
              <a:t>。   </a:t>
            </a:r>
            <a:endParaRPr kumimoji="1" lang="zh-CN" altLang="en-US" sz="1600" dirty="0">
              <a:ln w="12700">
                <a:noFill/>
              </a:ln>
              <a:solidFill>
                <a:srgbClr val="000000">
                  <a:alpha val="100000"/>
                </a:srgbClr>
              </a:solidFill>
              <a:latin typeface="Source Han Sans"/>
              <a:ea typeface="Source Han Sans"/>
            </a:endParaRPr>
          </a:p>
        </p:txBody>
      </p:sp>
      <p:sp>
        <p:nvSpPr>
          <p:cNvPr id="19" name="标题 1"/>
          <p:cNvSpPr txBox="1"/>
          <p:nvPr/>
        </p:nvSpPr>
        <p:spPr>
          <a:xfrm>
            <a:off x="452878" y="276631"/>
            <a:ext cx="8171180" cy="655320"/>
          </a:xfrm>
          <a:prstGeom prst="roundRect">
            <a:avLst>
              <a:gd name="adj" fmla="val 20263"/>
            </a:avLst>
          </a:prstGeom>
          <a:gradFill>
            <a:gsLst>
              <a:gs pos="0">
                <a:schemeClr val="accent1">
                  <a:lumMod val="20000"/>
                  <a:lumOff val="80000"/>
                </a:schemeClr>
              </a:gs>
              <a:gs pos="8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783617" y="385281"/>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正向传播(forward propagation)</a:t>
            </a:r>
            <a:endParaRPr kumimoji="1" lang="zh-CN" altLang="en-US"/>
          </a:p>
        </p:txBody>
      </p:sp>
      <p:sp>
        <p:nvSpPr>
          <p:cNvPr id="21" name="标题 1"/>
          <p:cNvSpPr txBox="1"/>
          <p:nvPr/>
        </p:nvSpPr>
        <p:spPr>
          <a:xfrm>
            <a:off x="329783" y="179882"/>
            <a:ext cx="255666" cy="84881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21978" r="21978"/>
          <a:stretch>
            <a:fillRect/>
          </a:stretch>
        </p:blipFill>
        <p:spPr>
          <a:xfrm flipH="1">
            <a:off x="660400" y="3588796"/>
            <a:ext cx="2231120" cy="2231120"/>
          </a:xfrm>
          <a:custGeom>
            <a:avLst/>
            <a:gdLst/>
            <a:ahLst/>
            <a:cxnLst/>
            <a:rect l="l" t="t" r="r" b="b"/>
            <a:pathLst>
              <a:path w="2231120" h="2231120">
                <a:moveTo>
                  <a:pt x="2231120" y="0"/>
                </a:moveTo>
                <a:lnTo>
                  <a:pt x="0" y="0"/>
                </a:lnTo>
                <a:lnTo>
                  <a:pt x="0" y="2231120"/>
                </a:lnTo>
                <a:lnTo>
                  <a:pt x="2231120" y="2231120"/>
                </a:lnTo>
                <a:lnTo>
                  <a:pt x="2231120" y="0"/>
                </a:lnTo>
                <a:close/>
              </a:path>
            </a:pathLst>
          </a:custGeom>
          <a:noFill/>
          <a:ln>
            <a:noFill/>
          </a:ln>
        </p:spPr>
      </p:pic>
      <p:pic>
        <p:nvPicPr>
          <p:cNvPr id="4" name="图片 3"/>
          <p:cNvPicPr>
            <a:picLocks noChangeAspect="1"/>
          </p:cNvPicPr>
          <p:nvPr/>
        </p:nvPicPr>
        <p:blipFill>
          <a:blip r:embed="rId2">
            <a:alphaModFix/>
          </a:blip>
          <a:srcRect l="21978" r="21978"/>
          <a:stretch>
            <a:fillRect/>
          </a:stretch>
        </p:blipFill>
        <p:spPr>
          <a:xfrm flipH="1">
            <a:off x="2885275" y="1444484"/>
            <a:ext cx="2138136" cy="2138136"/>
          </a:xfrm>
          <a:custGeom>
            <a:avLst/>
            <a:gdLst/>
            <a:ahLst/>
            <a:cxnLst/>
            <a:rect l="l" t="t" r="r" b="b"/>
            <a:pathLst>
              <a:path w="2138136" h="2138136">
                <a:moveTo>
                  <a:pt x="2138136" y="0"/>
                </a:moveTo>
                <a:lnTo>
                  <a:pt x="0" y="0"/>
                </a:lnTo>
                <a:lnTo>
                  <a:pt x="0" y="2138136"/>
                </a:lnTo>
                <a:lnTo>
                  <a:pt x="2138136" y="2138136"/>
                </a:lnTo>
                <a:lnTo>
                  <a:pt x="2138136" y="0"/>
                </a:lnTo>
                <a:close/>
              </a:path>
            </a:pathLst>
          </a:custGeom>
          <a:noFill/>
          <a:ln>
            <a:noFill/>
          </a:ln>
        </p:spPr>
      </p:pic>
      <p:sp>
        <p:nvSpPr>
          <p:cNvPr id="5" name="标题 1"/>
          <p:cNvSpPr txBox="1"/>
          <p:nvPr/>
        </p:nvSpPr>
        <p:spPr>
          <a:xfrm>
            <a:off x="2558005" y="3019326"/>
            <a:ext cx="1481559" cy="1088020"/>
          </a:xfrm>
          <a:prstGeom prst="rect">
            <a:avLst/>
          </a:prstGeom>
          <a:noFill/>
          <a:ln w="25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486401" y="1956122"/>
            <a:ext cx="6032499" cy="156914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正向传播是神经网络从输入到输出的前向计算过程，它直接决定了模型的预测结果。反向传播则是基于预测误差，从输出层向输入层逐层计算梯度的过程，用于更新网络权重。两者相辅相成，正向传播的结果为反向传播提供了必要的输入，而反向传播则根据正向传播的结果调整网络参数，以优化模型性能。</a:t>
            </a:r>
            <a:endParaRPr kumimoji="1" lang="zh-CN" altLang="en-US"/>
          </a:p>
        </p:txBody>
      </p:sp>
      <p:sp>
        <p:nvSpPr>
          <p:cNvPr id="7" name="标题 1"/>
          <p:cNvSpPr txBox="1"/>
          <p:nvPr/>
        </p:nvSpPr>
        <p:spPr>
          <a:xfrm>
            <a:off x="5463251" y="1817514"/>
            <a:ext cx="770086" cy="4572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486401" y="4161100"/>
            <a:ext cx="6032499" cy="156914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在深度学习中，正向传播和反向传播共同构成了训练神经网络的基本框架。正向传播的效率和准确性直接影响到反向传播的效果，进而影响到模型的训练效果和最终性能。</a:t>
            </a:r>
            <a:endParaRPr kumimoji="1" lang="zh-CN" altLang="en-US"/>
          </a:p>
        </p:txBody>
      </p:sp>
      <p:sp>
        <p:nvSpPr>
          <p:cNvPr id="9" name="标题 1"/>
          <p:cNvSpPr txBox="1"/>
          <p:nvPr/>
        </p:nvSpPr>
        <p:spPr>
          <a:xfrm>
            <a:off x="5463251" y="4022492"/>
            <a:ext cx="770086" cy="4572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759860" y="4463064"/>
            <a:ext cx="490714" cy="45394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1514500" y="2313670"/>
            <a:ext cx="490714" cy="444889"/>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正向传播与反向传播的关系</a:t>
            </a:r>
            <a:endParaRPr kumimoji="1" lang="zh-CN" altLang="en-US"/>
          </a:p>
        </p:txBody>
      </p:sp>
      <p:sp>
        <p:nvSpPr>
          <p:cNvPr id="13"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5" name="标题 1"/>
          <p:cNvCxnSpPr/>
          <p:nvPr/>
        </p:nvCxnSpPr>
        <p:spPr>
          <a:xfrm>
            <a:off x="565150" y="958632"/>
            <a:ext cx="11049001" cy="0"/>
          </a:xfrm>
          <a:prstGeom prst="line">
            <a:avLst/>
          </a:prstGeom>
          <a:noFill/>
          <a:ln w="6350" cap="flat">
            <a:solidFill>
              <a:schemeClr val="accent1"/>
            </a:solidFill>
            <a:miter/>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289634" y="1553201"/>
            <a:ext cx="5902366" cy="1980000"/>
          </a:xfrm>
          <a:prstGeom prst="rect">
            <a:avLst/>
          </a:prstGeom>
          <a:solidFill>
            <a:schemeClr val="bg1"/>
          </a:solidFill>
          <a:ln w="12700" cap="sq">
            <a:noFill/>
            <a:miter/>
          </a:ln>
          <a:effectLst>
            <a:outerShdw blurRad="254000" dist="76200" dir="2700000" algn="tl"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550653" y="1823200"/>
            <a:ext cx="4968248" cy="1440000"/>
          </a:xfrm>
          <a:prstGeom prst="rect">
            <a:avLst/>
          </a:prstGeom>
          <a:noFill/>
          <a:ln>
            <a:noFill/>
          </a:ln>
        </p:spPr>
        <p:txBody>
          <a:bodyPr vert="horz" wrap="square" lIns="0" tIns="0" rIns="0" bIns="0" rtlCol="0" anchor="ctr"/>
          <a:lstStyle/>
          <a:p>
            <a:pPr algn="l">
              <a:lnSpc>
                <a:spcPct val="150000"/>
              </a:lnSpc>
            </a:pPr>
            <a:r>
              <a:rPr kumimoji="1" lang="en-US" altLang="zh-CN" sz="1400" dirty="0">
                <a:ln w="12700">
                  <a:noFill/>
                </a:ln>
                <a:solidFill>
                  <a:srgbClr val="262626">
                    <a:alpha val="100000"/>
                  </a:srgbClr>
                </a:solidFill>
                <a:latin typeface="Source Han Sans"/>
                <a:ea typeface="Source Han Sans"/>
                <a:cs typeface="Source Han Sans"/>
              </a:rPr>
              <a:t>损失函数是衡量模型预测值与真实值之间差异的函数，它是训练神经网络的核心。损失函数的选择直接影响到模型的训练效果和最终性能。常见的损失函数包括均方误差（MSE）用于回归问题，交叉熵损失用于分类问题。</a:t>
            </a:r>
            <a:endParaRPr kumimoji="1" lang="zh-CN" altLang="en-US" dirty="0"/>
          </a:p>
        </p:txBody>
      </p:sp>
      <p:sp>
        <p:nvSpPr>
          <p:cNvPr id="5" name="标题 1"/>
          <p:cNvSpPr txBox="1"/>
          <p:nvPr/>
        </p:nvSpPr>
        <p:spPr>
          <a:xfrm>
            <a:off x="6180194" y="1553201"/>
            <a:ext cx="36000" cy="1980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060" y="4127772"/>
            <a:ext cx="5902366" cy="1980000"/>
          </a:xfrm>
          <a:prstGeom prst="rect">
            <a:avLst/>
          </a:prstGeom>
          <a:solidFill>
            <a:schemeClr val="accent1"/>
          </a:solidFill>
          <a:ln w="12700" cap="sq">
            <a:noFill/>
            <a:miter/>
          </a:ln>
          <a:effectLst>
            <a:outerShdw blurRad="254000" dist="76200" dir="2700000" algn="tl"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dirty="0"/>
          </a:p>
        </p:txBody>
      </p:sp>
      <p:sp>
        <p:nvSpPr>
          <p:cNvPr id="7" name="标题 1"/>
          <p:cNvSpPr txBox="1"/>
          <p:nvPr/>
        </p:nvSpPr>
        <p:spPr>
          <a:xfrm>
            <a:off x="286492" y="4361200"/>
            <a:ext cx="4968248" cy="1440000"/>
          </a:xfrm>
          <a:prstGeom prst="rect">
            <a:avLst/>
          </a:prstGeom>
          <a:noFill/>
          <a:ln>
            <a:noFill/>
          </a:ln>
        </p:spPr>
        <p:txBody>
          <a:bodyPr vert="horz" wrap="square" lIns="0" tIns="0" rIns="0" bIns="0" rtlCol="0" anchor="ctr"/>
          <a:lstStyle/>
          <a:p>
            <a:pPr algn="r">
              <a:lnSpc>
                <a:spcPct val="150000"/>
              </a:lnSpc>
            </a:pPr>
            <a:r>
              <a:rPr kumimoji="1" lang="en-US" altLang="zh-CN" sz="1400" dirty="0">
                <a:ln w="12700">
                  <a:noFill/>
                </a:ln>
                <a:solidFill>
                  <a:srgbClr val="FFFFFF">
                    <a:alpha val="100000"/>
                  </a:srgbClr>
                </a:solidFill>
                <a:latin typeface="Source Han Sans"/>
                <a:ea typeface="Source Han Sans"/>
                <a:cs typeface="Source Han Sans"/>
              </a:rPr>
              <a:t>损失函数的设计需要考虑模型的泛化能力和训练的稳定性。一个合适的损失函数能够引导模型学习到正确的特征表示，从而在新的、未见过的数据上也能取得良好的预测效果。</a:t>
            </a:r>
            <a:endParaRPr kumimoji="1" lang="zh-CN" altLang="en-US" dirty="0"/>
          </a:p>
        </p:txBody>
      </p:sp>
      <p:sp>
        <p:nvSpPr>
          <p:cNvPr id="8" name="标题 1"/>
          <p:cNvSpPr txBox="1"/>
          <p:nvPr/>
        </p:nvSpPr>
        <p:spPr>
          <a:xfrm>
            <a:off x="5579169" y="4091199"/>
            <a:ext cx="36000" cy="1980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0800000">
            <a:off x="5105617" y="2183202"/>
            <a:ext cx="720000" cy="720000"/>
          </a:xfrm>
          <a:prstGeom prst="ellipse">
            <a:avLst/>
          </a:prstGeom>
          <a:solidFill>
            <a:schemeClr val="accent1"/>
          </a:solidFill>
          <a:ln w="12700" cap="sq">
            <a:noFill/>
            <a:miter/>
          </a:ln>
          <a:effectLst>
            <a:outerShdw blurRad="254000" dist="76200" dir="2700000" algn="tl"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316065" y="2381201"/>
            <a:ext cx="299104" cy="324000"/>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0800000">
            <a:off x="6353683" y="4361200"/>
            <a:ext cx="720000" cy="720000"/>
          </a:xfrm>
          <a:prstGeom prst="ellipse">
            <a:avLst/>
          </a:prstGeom>
          <a:solidFill>
            <a:schemeClr val="bg1"/>
          </a:solidFill>
          <a:ln w="12700" cap="sq">
            <a:noFill/>
            <a:miter/>
          </a:ln>
          <a:effectLst>
            <a:outerShdw blurRad="254000" dist="76200" dir="2700000" algn="tl"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551682" y="4559200"/>
            <a:ext cx="324000" cy="324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dirty="0" err="1">
                <a:ln w="12700">
                  <a:noFill/>
                </a:ln>
                <a:solidFill>
                  <a:srgbClr val="262626">
                    <a:alpha val="100000"/>
                  </a:srgbClr>
                </a:solidFill>
                <a:latin typeface="Source Han Sans CN Bold"/>
                <a:ea typeface="Source Han Sans CN Bold"/>
                <a:cs typeface="Source Han Sans CN Bold"/>
              </a:rPr>
              <a:t>损失函数</a:t>
            </a:r>
            <a:endParaRPr kumimoji="1" lang="zh-CN" altLang="en-US" dirty="0"/>
          </a:p>
        </p:txBody>
      </p:sp>
      <p:sp>
        <p:nvSpPr>
          <p:cNvPr id="14"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6" name="标题 1"/>
          <p:cNvCxnSpPr/>
          <p:nvPr/>
        </p:nvCxnSpPr>
        <p:spPr>
          <a:xfrm>
            <a:off x="565150" y="958632"/>
            <a:ext cx="11049001" cy="0"/>
          </a:xfrm>
          <a:prstGeom prst="line">
            <a:avLst/>
          </a:prstGeom>
          <a:noFill/>
          <a:ln w="6350" cap="flat">
            <a:solidFill>
              <a:schemeClr val="accent1"/>
            </a:solidFill>
            <a:miter/>
          </a:ln>
        </p:spPr>
      </p:cxnSp>
      <p:pic>
        <p:nvPicPr>
          <p:cNvPr id="18" name="图片 17">
            <a:extLst>
              <a:ext uri="{FF2B5EF4-FFF2-40B4-BE49-F238E27FC236}">
                <a16:creationId xmlns:a16="http://schemas.microsoft.com/office/drawing/2014/main" id="{5B57AFB0-2F3A-5747-CEAA-EF56E0FEB474}"/>
              </a:ext>
            </a:extLst>
          </p:cNvPr>
          <p:cNvPicPr>
            <a:picLocks noChangeAspect="1"/>
          </p:cNvPicPr>
          <p:nvPr/>
        </p:nvPicPr>
        <p:blipFill>
          <a:blip r:embed="rId3"/>
          <a:stretch>
            <a:fillRect/>
          </a:stretch>
        </p:blipFill>
        <p:spPr>
          <a:xfrm>
            <a:off x="541576" y="951803"/>
            <a:ext cx="5284041" cy="298254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528320" y="2468880"/>
            <a:ext cx="10990580" cy="2560320"/>
          </a:xfrm>
          <a:prstGeom prst="roundRect">
            <a:avLst>
              <a:gd name="adj" fmla="val 9127"/>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106621" y="4561362"/>
            <a:ext cx="892473" cy="892471"/>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7" name="组合 6"/>
          <p:cNvGrpSpPr/>
          <p:nvPr/>
        </p:nvGrpSpPr>
        <p:grpSpPr>
          <a:xfrm>
            <a:off x="3301998" y="4543375"/>
            <a:ext cx="744223" cy="936890"/>
            <a:chOff x="3301998" y="4543375"/>
            <a:chExt cx="744223" cy="936890"/>
          </a:xfrm>
        </p:grpSpPr>
        <p:sp>
          <p:nvSpPr>
            <p:cNvPr id="8" name="标题 1"/>
            <p:cNvSpPr txBox="1"/>
            <p:nvPr/>
          </p:nvSpPr>
          <p:spPr>
            <a:xfrm>
              <a:off x="3301998" y="4992918"/>
              <a:ext cx="506419" cy="39633"/>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0800000">
              <a:off x="3579557" y="4543375"/>
              <a:ext cx="466664" cy="466661"/>
            </a:xfrm>
            <a:prstGeom prst="arc">
              <a:avLst/>
            </a:prstGeom>
            <a:noFill/>
            <a:ln w="4762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V="1">
              <a:off x="3579552" y="5013604"/>
              <a:ext cx="466664" cy="466661"/>
            </a:xfrm>
            <a:prstGeom prst="arc">
              <a:avLst/>
            </a:prstGeom>
            <a:noFill/>
            <a:ln w="4762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grpSp>
      <p:sp>
        <p:nvSpPr>
          <p:cNvPr id="11" name="标题 1"/>
          <p:cNvSpPr txBox="1"/>
          <p:nvPr/>
        </p:nvSpPr>
        <p:spPr>
          <a:xfrm>
            <a:off x="3982595" y="2814320"/>
            <a:ext cx="3197985" cy="1778000"/>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梯度下降是一种优化算法，用于最小化损失函数，通过迭代地更新模型的权重来减少预测误差。梯度下降的核心是计算损失函数关于权重的梯度，并沿着梯度的反方向更新权重。</a:t>
            </a:r>
            <a:endParaRPr kumimoji="1" lang="zh-CN" altLang="en-US"/>
          </a:p>
        </p:txBody>
      </p:sp>
      <p:sp>
        <p:nvSpPr>
          <p:cNvPr id="12" name="标题 1"/>
          <p:cNvSpPr txBox="1"/>
          <p:nvPr/>
        </p:nvSpPr>
        <p:spPr>
          <a:xfrm>
            <a:off x="7944995" y="2814320"/>
            <a:ext cx="3197985" cy="1778000"/>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在每次迭代中，梯度下降算法计算当前权重下的损失函数梯度，然后根据梯度和学习率更新权重。这个过程重复进行，直到损失函数的值不再显著下降或达到预定的迭代次数。</a:t>
            </a:r>
            <a:endParaRPr kumimoji="1" lang="zh-CN" altLang="en-US"/>
          </a:p>
        </p:txBody>
      </p:sp>
      <p:sp>
        <p:nvSpPr>
          <p:cNvPr id="13" name="标题 1"/>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梯度下降的原理</a:t>
            </a:r>
            <a:endParaRPr kumimoji="1" lang="zh-CN" altLang="en-US"/>
          </a:p>
        </p:txBody>
      </p:sp>
      <p:sp>
        <p:nvSpPr>
          <p:cNvPr id="14"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6" name="标题 1"/>
          <p:cNvCxnSpPr/>
          <p:nvPr/>
        </p:nvCxnSpPr>
        <p:spPr>
          <a:xfrm>
            <a:off x="565150" y="958632"/>
            <a:ext cx="11049001" cy="0"/>
          </a:xfrm>
          <a:prstGeom prst="line">
            <a:avLst/>
          </a:prstGeom>
          <a:noFill/>
          <a:ln w="6350" cap="flat">
            <a:solidFill>
              <a:schemeClr val="accent1"/>
            </a:solidFill>
            <a:miter/>
          </a:ln>
        </p:spPr>
      </p:cxnSp>
      <p:pic>
        <p:nvPicPr>
          <p:cNvPr id="18" name="图片 17">
            <a:extLst>
              <a:ext uri="{FF2B5EF4-FFF2-40B4-BE49-F238E27FC236}">
                <a16:creationId xmlns:a16="http://schemas.microsoft.com/office/drawing/2014/main" id="{7A2AD9A8-9506-5221-FE15-37BD7462CBD4}"/>
              </a:ext>
            </a:extLst>
          </p:cNvPr>
          <p:cNvPicPr>
            <a:picLocks noChangeAspect="1"/>
          </p:cNvPicPr>
          <p:nvPr/>
        </p:nvPicPr>
        <p:blipFill>
          <a:blip r:embed="rId2"/>
          <a:stretch>
            <a:fillRect/>
          </a:stretch>
        </p:blipFill>
        <p:spPr>
          <a:xfrm>
            <a:off x="361740" y="2755939"/>
            <a:ext cx="3384387" cy="1795018"/>
          </a:xfrm>
          <a:prstGeom prst="rect">
            <a:avLst/>
          </a:prstGeom>
        </p:spPr>
      </p:pic>
      <p:pic>
        <p:nvPicPr>
          <p:cNvPr id="20" name="图片 19">
            <a:extLst>
              <a:ext uri="{FF2B5EF4-FFF2-40B4-BE49-F238E27FC236}">
                <a16:creationId xmlns:a16="http://schemas.microsoft.com/office/drawing/2014/main" id="{7E041D0C-E9E0-F954-DCB6-7AD84D64CABB}"/>
              </a:ext>
            </a:extLst>
          </p:cNvPr>
          <p:cNvPicPr>
            <a:picLocks noChangeAspect="1"/>
          </p:cNvPicPr>
          <p:nvPr/>
        </p:nvPicPr>
        <p:blipFill>
          <a:blip r:embed="rId3"/>
          <a:stretch>
            <a:fillRect/>
          </a:stretch>
        </p:blipFill>
        <p:spPr>
          <a:xfrm>
            <a:off x="4692758" y="1393024"/>
            <a:ext cx="2593070" cy="65813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93140" y="1542138"/>
            <a:ext cx="4767580" cy="4134678"/>
          </a:xfrm>
          <a:prstGeom prst="roundRect">
            <a:avLst>
              <a:gd name="adj" fmla="val 3148"/>
            </a:avLst>
          </a:prstGeom>
          <a:solidFill>
            <a:schemeClr val="bg1"/>
          </a:solidFill>
          <a:ln w="19050" cap="sq">
            <a:solidFill>
              <a:schemeClr val="accent1"/>
            </a:solidFill>
            <a:miter/>
          </a:ln>
          <a:effectLst>
            <a:outerShdw dist="88900" dir="2340000" algn="ctr" rotWithShape="0">
              <a:schemeClr val="accent3">
                <a:alpha val="10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378064" y="1775867"/>
            <a:ext cx="2068195" cy="2068195"/>
          </a:xfrm>
          <a:prstGeom prst="ellipse">
            <a:avLst/>
          </a:prstGeom>
          <a:solidFill>
            <a:schemeClr val="accent3"/>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21387" y="4077791"/>
            <a:ext cx="4311086" cy="148717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学习率决定了梯度下降中权重更新的步长，对模型的训练速度和收敛性有重要影响。一个合适的学习率可以加速训练过程，而过大或过小的学习率可能导致训练不稳定或收敛缓慢。</a:t>
            </a:r>
            <a:endParaRPr kumimoji="1" lang="zh-CN" altLang="en-US"/>
          </a:p>
        </p:txBody>
      </p:sp>
      <p:pic>
        <p:nvPicPr>
          <p:cNvPr id="6" name="图片 5"/>
          <p:cNvPicPr>
            <a:picLocks noChangeAspect="1"/>
          </p:cNvPicPr>
          <p:nvPr/>
        </p:nvPicPr>
        <p:blipFill>
          <a:blip r:embed="rId2">
            <a:alphaModFix/>
          </a:blip>
          <a:srcRect l="14973" r="14973"/>
          <a:stretch>
            <a:fillRect/>
          </a:stretch>
        </p:blipFill>
        <p:spPr>
          <a:xfrm>
            <a:off x="2449830" y="1847633"/>
            <a:ext cx="1924664" cy="1924664"/>
          </a:xfrm>
          <a:custGeom>
            <a:avLst/>
            <a:gdLst/>
            <a:ahLst/>
            <a:cxnLst/>
            <a:rect l="l" t="t" r="r" b="b"/>
            <a:pathLst>
              <a:path w="1924664" h="1924664">
                <a:moveTo>
                  <a:pt x="962332" y="0"/>
                </a:moveTo>
                <a:cubicBezTo>
                  <a:pt x="1493813" y="0"/>
                  <a:pt x="1924664" y="430851"/>
                  <a:pt x="1924664" y="962332"/>
                </a:cubicBezTo>
                <a:cubicBezTo>
                  <a:pt x="1924664" y="1493813"/>
                  <a:pt x="1493813" y="1924664"/>
                  <a:pt x="962332" y="1924664"/>
                </a:cubicBezTo>
                <a:cubicBezTo>
                  <a:pt x="430851" y="1924664"/>
                  <a:pt x="0" y="1493813"/>
                  <a:pt x="0" y="962332"/>
                </a:cubicBezTo>
                <a:cubicBezTo>
                  <a:pt x="0" y="430851"/>
                  <a:pt x="430851" y="0"/>
                  <a:pt x="962332" y="0"/>
                </a:cubicBezTo>
                <a:close/>
              </a:path>
            </a:pathLst>
          </a:custGeom>
          <a:noFill/>
          <a:ln>
            <a:noFill/>
          </a:ln>
        </p:spPr>
      </p:pic>
      <p:sp>
        <p:nvSpPr>
          <p:cNvPr id="7" name="标题 1"/>
          <p:cNvSpPr txBox="1"/>
          <p:nvPr/>
        </p:nvSpPr>
        <p:spPr>
          <a:xfrm>
            <a:off x="2271384" y="1660297"/>
            <a:ext cx="684530" cy="68453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391349" y="1848892"/>
            <a:ext cx="444500" cy="254000"/>
          </a:xfrm>
          <a:prstGeom prst="rect">
            <a:avLst/>
          </a:prstGeom>
          <a:noFill/>
          <a:ln>
            <a:noFill/>
          </a:ln>
        </p:spPr>
        <p:txBody>
          <a:bodyPr vert="horz" wrap="square" lIns="0" tIns="0" rIns="0" bIns="0" rtlCol="0" anchor="t">
            <a:spAutoFit/>
          </a:bodyPr>
          <a:lstStyle/>
          <a:p>
            <a:pPr algn="ctr">
              <a:lnSpc>
                <a:spcPct val="100000"/>
              </a:lnSpc>
            </a:pPr>
            <a:r>
              <a:rPr kumimoji="1" lang="en-US" altLang="zh-CN" sz="2000">
                <a:ln w="12700">
                  <a:noFill/>
                </a:ln>
                <a:solidFill>
                  <a:srgbClr val="FFFFFF">
                    <a:alpha val="100000"/>
                  </a:srgbClr>
                </a:solidFill>
                <a:latin typeface="OPPOSans B"/>
                <a:ea typeface="OPPOSans B"/>
                <a:cs typeface="OPPOSans B"/>
              </a:rPr>
              <a:t>01</a:t>
            </a:r>
            <a:endParaRPr kumimoji="1" lang="zh-CN" altLang="en-US"/>
          </a:p>
        </p:txBody>
      </p:sp>
      <p:sp>
        <p:nvSpPr>
          <p:cNvPr id="9" name="标题 1"/>
          <p:cNvSpPr txBox="1"/>
          <p:nvPr/>
        </p:nvSpPr>
        <p:spPr>
          <a:xfrm>
            <a:off x="6418580" y="1542138"/>
            <a:ext cx="4767580" cy="4134678"/>
          </a:xfrm>
          <a:prstGeom prst="roundRect">
            <a:avLst>
              <a:gd name="adj" fmla="val 3148"/>
            </a:avLst>
          </a:prstGeom>
          <a:solidFill>
            <a:schemeClr val="bg1"/>
          </a:solidFill>
          <a:ln w="19050" cap="sq">
            <a:solidFill>
              <a:schemeClr val="accent1"/>
            </a:solidFill>
            <a:miter/>
          </a:ln>
          <a:effectLst>
            <a:outerShdw dist="88900" dir="2340000" algn="ctr" rotWithShape="0">
              <a:schemeClr val="accent3">
                <a:alpha val="10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803504" y="1775867"/>
            <a:ext cx="2068195" cy="2068195"/>
          </a:xfrm>
          <a:prstGeom prst="ellipse">
            <a:avLst/>
          </a:prstGeom>
          <a:solidFill>
            <a:schemeClr val="accent3"/>
          </a:solidFill>
          <a:ln w="127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646827" y="4077791"/>
            <a:ext cx="4311086" cy="148717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学习率的选择通常需要基于经验或使用一些启发式方法，如通过验证集上的性能来选择最佳的学习率。自适应学习率优化算法，如Adam，可以根据训练数据自动调整学习率，减少了手动调整的需要。</a:t>
            </a:r>
            <a:endParaRPr kumimoji="1" lang="zh-CN" altLang="en-US"/>
          </a:p>
        </p:txBody>
      </p:sp>
      <p:pic>
        <p:nvPicPr>
          <p:cNvPr id="12" name="图片 11"/>
          <p:cNvPicPr>
            <a:picLocks noChangeAspect="1"/>
          </p:cNvPicPr>
          <p:nvPr/>
        </p:nvPicPr>
        <p:blipFill>
          <a:blip r:embed="rId3">
            <a:alphaModFix/>
          </a:blip>
          <a:srcRect l="16620" r="16620"/>
          <a:stretch>
            <a:fillRect/>
          </a:stretch>
        </p:blipFill>
        <p:spPr>
          <a:xfrm>
            <a:off x="7875270" y="1847633"/>
            <a:ext cx="1924664" cy="1924664"/>
          </a:xfrm>
          <a:custGeom>
            <a:avLst/>
            <a:gdLst/>
            <a:ahLst/>
            <a:cxnLst/>
            <a:rect l="l" t="t" r="r" b="b"/>
            <a:pathLst>
              <a:path w="1924664" h="1924664">
                <a:moveTo>
                  <a:pt x="962332" y="0"/>
                </a:moveTo>
                <a:cubicBezTo>
                  <a:pt x="1493813" y="0"/>
                  <a:pt x="1924664" y="430851"/>
                  <a:pt x="1924664" y="962332"/>
                </a:cubicBezTo>
                <a:cubicBezTo>
                  <a:pt x="1924664" y="1493813"/>
                  <a:pt x="1493813" y="1924664"/>
                  <a:pt x="962332" y="1924664"/>
                </a:cubicBezTo>
                <a:cubicBezTo>
                  <a:pt x="430851" y="1924664"/>
                  <a:pt x="0" y="1493813"/>
                  <a:pt x="0" y="962332"/>
                </a:cubicBezTo>
                <a:cubicBezTo>
                  <a:pt x="0" y="430851"/>
                  <a:pt x="430851" y="0"/>
                  <a:pt x="962332" y="0"/>
                </a:cubicBezTo>
                <a:close/>
              </a:path>
            </a:pathLst>
          </a:custGeom>
          <a:noFill/>
          <a:ln>
            <a:noFill/>
          </a:ln>
        </p:spPr>
      </p:pic>
      <p:sp>
        <p:nvSpPr>
          <p:cNvPr id="13" name="标题 1"/>
          <p:cNvSpPr txBox="1"/>
          <p:nvPr/>
        </p:nvSpPr>
        <p:spPr>
          <a:xfrm>
            <a:off x="7696824" y="1660297"/>
            <a:ext cx="684530" cy="68453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816789" y="1848892"/>
            <a:ext cx="444500" cy="254000"/>
          </a:xfrm>
          <a:prstGeom prst="rect">
            <a:avLst/>
          </a:prstGeom>
          <a:noFill/>
          <a:ln>
            <a:noFill/>
          </a:ln>
        </p:spPr>
        <p:txBody>
          <a:bodyPr vert="horz" wrap="square" lIns="0" tIns="0" rIns="0" bIns="0" rtlCol="0" anchor="t">
            <a:spAutoFit/>
          </a:bodyPr>
          <a:lstStyle/>
          <a:p>
            <a:pPr algn="ctr">
              <a:lnSpc>
                <a:spcPct val="100000"/>
              </a:lnSpc>
            </a:pPr>
            <a:r>
              <a:rPr kumimoji="1" lang="en-US" altLang="zh-CN" sz="2000">
                <a:ln w="12700">
                  <a:noFill/>
                </a:ln>
                <a:solidFill>
                  <a:srgbClr val="FFFFFF">
                    <a:alpha val="100000"/>
                  </a:srgbClr>
                </a:solidFill>
                <a:latin typeface="OPPOSans B"/>
                <a:ea typeface="OPPOSans B"/>
                <a:cs typeface="OPPOSans B"/>
              </a:rPr>
              <a:t>02</a:t>
            </a:r>
            <a:endParaRPr kumimoji="1" lang="zh-CN" altLang="en-US"/>
          </a:p>
        </p:txBody>
      </p:sp>
      <p:sp>
        <p:nvSpPr>
          <p:cNvPr id="15" name="标题 1"/>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学习率的作用</a:t>
            </a:r>
            <a:endParaRPr kumimoji="1" lang="zh-CN" altLang="en-US"/>
          </a:p>
        </p:txBody>
      </p:sp>
      <p:sp>
        <p:nvSpPr>
          <p:cNvPr id="16"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8" name="标题 1"/>
          <p:cNvCxnSpPr/>
          <p:nvPr/>
        </p:nvCxnSpPr>
        <p:spPr>
          <a:xfrm>
            <a:off x="565150" y="958632"/>
            <a:ext cx="11049001" cy="0"/>
          </a:xfrm>
          <a:prstGeom prst="line">
            <a:avLst/>
          </a:prstGeom>
          <a:noFill/>
          <a:ln w="6350" cap="flat">
            <a:solidFill>
              <a:schemeClr val="accent1"/>
            </a:solidFill>
            <a:miter/>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228532" y="1399047"/>
            <a:ext cx="8968106" cy="1780540"/>
          </a:xfrm>
          <a:prstGeom prst="rect">
            <a:avLst/>
          </a:prstGeom>
          <a:noFill/>
          <a:ln>
            <a:noFill/>
          </a:ln>
        </p:spPr>
        <p:txBody>
          <a:bodyPr vert="horz" wrap="square" lIns="0" tIns="0" rIns="0" bIns="0" rtlCol="0" anchor="t"/>
          <a:lstStyle/>
          <a:p>
            <a:pPr algn="l">
              <a:lnSpc>
                <a:spcPct val="150000"/>
              </a:lnSpc>
            </a:pPr>
            <a:r>
              <a:rPr kumimoji="1" lang="en-US" altLang="zh-CN" sz="2000" dirty="0">
                <a:ln w="12700">
                  <a:noFill/>
                </a:ln>
                <a:solidFill>
                  <a:srgbClr val="000000">
                    <a:alpha val="100000"/>
                  </a:srgbClr>
                </a:solidFill>
                <a:latin typeface="Source Han Sans"/>
                <a:ea typeface="Source Han Sans"/>
                <a:cs typeface="Source Han Sans"/>
              </a:rPr>
              <a:t>为了适应训练过程中的变化，研究者们提出了多种学习率调整策略，如学习率衰减和学习率预热。这些策略通过动态调整学习率来平衡训练的初期速度和后期的稳定性。</a:t>
            </a:r>
            <a:endParaRPr kumimoji="1" lang="zh-CN" altLang="en-US" sz="2000" dirty="0"/>
          </a:p>
        </p:txBody>
      </p:sp>
      <p:sp>
        <p:nvSpPr>
          <p:cNvPr id="4" name="标题 1"/>
          <p:cNvSpPr txBox="1"/>
          <p:nvPr/>
        </p:nvSpPr>
        <p:spPr>
          <a:xfrm>
            <a:off x="2045653" y="1543827"/>
            <a:ext cx="106680" cy="106680"/>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047805" y="1593569"/>
            <a:ext cx="746016" cy="527331"/>
          </a:xfrm>
          <a:prstGeom prst="rect">
            <a:avLst/>
          </a:prstGeom>
          <a:noFill/>
          <a:ln w="12700" cap="sq">
            <a:noFill/>
            <a:miter/>
          </a:ln>
        </p:spPr>
        <p:txBody>
          <a:bodyPr vert="horz" wrap="square" lIns="0" tIns="0" rIns="0" bIns="0" rtlCol="0" anchor="ctr"/>
          <a:lstStyle/>
          <a:p>
            <a:pPr algn="ctr">
              <a:lnSpc>
                <a:spcPct val="110000"/>
              </a:lnSpc>
            </a:pPr>
            <a:r>
              <a:rPr kumimoji="1" lang="en-US" altLang="zh-CN" sz="2800">
                <a:ln w="12700">
                  <a:noFill/>
                </a:ln>
                <a:solidFill>
                  <a:srgbClr val="FFFFFF">
                    <a:alpha val="100000"/>
                  </a:srgbClr>
                </a:solidFill>
                <a:latin typeface="Source Han Sans"/>
                <a:ea typeface="Source Han Sans"/>
                <a:cs typeface="Source Han Sans"/>
              </a:rPr>
              <a:t>01</a:t>
            </a:r>
            <a:endParaRPr kumimoji="1" lang="zh-CN" altLang="en-US"/>
          </a:p>
        </p:txBody>
      </p:sp>
      <p:sp>
        <p:nvSpPr>
          <p:cNvPr id="11" name="标题 1"/>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dirty="0" err="1">
                <a:ln w="12700">
                  <a:noFill/>
                </a:ln>
                <a:solidFill>
                  <a:srgbClr val="262626">
                    <a:alpha val="100000"/>
                  </a:srgbClr>
                </a:solidFill>
                <a:latin typeface="Source Han Sans CN Bold"/>
                <a:ea typeface="Source Han Sans CN Bold"/>
                <a:cs typeface="Source Han Sans CN Bold"/>
              </a:rPr>
              <a:t>学习率</a:t>
            </a:r>
            <a:r>
              <a:rPr kumimoji="1" lang="en-US" altLang="zh-CN" sz="2800" dirty="0">
                <a:ln w="12700">
                  <a:noFill/>
                </a:ln>
                <a:solidFill>
                  <a:srgbClr val="262626">
                    <a:alpha val="100000"/>
                  </a:srgbClr>
                </a:solidFill>
                <a:latin typeface="Source Han Sans CN Bold"/>
                <a:ea typeface="Source Han Sans CN Bold"/>
                <a:cs typeface="Source Han Sans CN Bold"/>
              </a:rPr>
              <a:t>/</a:t>
            </a:r>
            <a:r>
              <a:rPr kumimoji="1" lang="zh-CN" altLang="en-US" sz="2800" dirty="0">
                <a:ln w="12700">
                  <a:noFill/>
                </a:ln>
                <a:solidFill>
                  <a:srgbClr val="262626">
                    <a:alpha val="100000"/>
                  </a:srgbClr>
                </a:solidFill>
                <a:latin typeface="Source Han Sans CN Bold"/>
                <a:ea typeface="Source Han Sans CN Bold"/>
                <a:cs typeface="Source Han Sans CN Bold"/>
              </a:rPr>
              <a:t>周期  批次</a:t>
            </a:r>
            <a:endParaRPr kumimoji="1" lang="zh-CN" altLang="en-US" dirty="0"/>
          </a:p>
        </p:txBody>
      </p:sp>
      <p:sp>
        <p:nvSpPr>
          <p:cNvPr id="12"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565150" y="958632"/>
            <a:ext cx="11049001" cy="0"/>
          </a:xfrm>
          <a:prstGeom prst="line">
            <a:avLst/>
          </a:prstGeom>
          <a:noFill/>
          <a:ln w="6350" cap="flat">
            <a:solidFill>
              <a:schemeClr val="accent1"/>
            </a:solidFill>
            <a:miter/>
          </a:ln>
        </p:spPr>
      </p:cxnSp>
      <p:pic>
        <p:nvPicPr>
          <p:cNvPr id="16" name="图片 15">
            <a:extLst>
              <a:ext uri="{FF2B5EF4-FFF2-40B4-BE49-F238E27FC236}">
                <a16:creationId xmlns:a16="http://schemas.microsoft.com/office/drawing/2014/main" id="{51CC61F3-1FA6-D87F-1452-BC11C45A355F}"/>
              </a:ext>
            </a:extLst>
          </p:cNvPr>
          <p:cNvPicPr>
            <a:picLocks noChangeAspect="1"/>
          </p:cNvPicPr>
          <p:nvPr/>
        </p:nvPicPr>
        <p:blipFill>
          <a:blip r:embed="rId3"/>
          <a:stretch>
            <a:fillRect/>
          </a:stretch>
        </p:blipFill>
        <p:spPr>
          <a:xfrm>
            <a:off x="3307218" y="2441549"/>
            <a:ext cx="6000613" cy="441645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B3754-C934-E136-38DE-E40D92AC8A98}"/>
            </a:ext>
          </a:extLst>
        </p:cNvPr>
        <p:cNvGrpSpPr/>
        <p:nvPr/>
      </p:nvGrpSpPr>
      <p:grpSpPr>
        <a:xfrm>
          <a:off x="0" y="0"/>
          <a:ext cx="0" cy="0"/>
          <a:chOff x="0" y="0"/>
          <a:chExt cx="0" cy="0"/>
        </a:xfrm>
      </p:grpSpPr>
      <p:sp>
        <p:nvSpPr>
          <p:cNvPr id="6" name="标题 1">
            <a:extLst>
              <a:ext uri="{FF2B5EF4-FFF2-40B4-BE49-F238E27FC236}">
                <a16:creationId xmlns:a16="http://schemas.microsoft.com/office/drawing/2014/main" id="{496B2F4F-9C22-16A1-3C09-A781CE8E7DFF}"/>
              </a:ext>
            </a:extLst>
          </p:cNvPr>
          <p:cNvSpPr txBox="1"/>
          <p:nvPr/>
        </p:nvSpPr>
        <p:spPr>
          <a:xfrm>
            <a:off x="1047805" y="1593569"/>
            <a:ext cx="746016" cy="527331"/>
          </a:xfrm>
          <a:prstGeom prst="rect">
            <a:avLst/>
          </a:prstGeom>
          <a:noFill/>
          <a:ln w="12700" cap="sq">
            <a:noFill/>
            <a:miter/>
          </a:ln>
        </p:spPr>
        <p:txBody>
          <a:bodyPr vert="horz" wrap="square" lIns="0" tIns="0" rIns="0" bIns="0" rtlCol="0" anchor="ctr"/>
          <a:lstStyle/>
          <a:p>
            <a:pPr algn="ctr">
              <a:lnSpc>
                <a:spcPct val="110000"/>
              </a:lnSpc>
            </a:pPr>
            <a:r>
              <a:rPr kumimoji="1" lang="en-US" altLang="zh-CN" sz="2800">
                <a:ln w="12700">
                  <a:noFill/>
                </a:ln>
                <a:solidFill>
                  <a:srgbClr val="FFFFFF">
                    <a:alpha val="100000"/>
                  </a:srgbClr>
                </a:solidFill>
                <a:latin typeface="Source Han Sans"/>
                <a:ea typeface="Source Han Sans"/>
                <a:cs typeface="Source Han Sans"/>
              </a:rPr>
              <a:t>01</a:t>
            </a:r>
            <a:endParaRPr kumimoji="1" lang="zh-CN" altLang="en-US"/>
          </a:p>
        </p:txBody>
      </p:sp>
      <p:sp>
        <p:nvSpPr>
          <p:cNvPr id="7" name="标题 1">
            <a:extLst>
              <a:ext uri="{FF2B5EF4-FFF2-40B4-BE49-F238E27FC236}">
                <a16:creationId xmlns:a16="http://schemas.microsoft.com/office/drawing/2014/main" id="{B4D3FF7A-1405-DE10-3433-FD28700356CA}"/>
              </a:ext>
            </a:extLst>
          </p:cNvPr>
          <p:cNvSpPr txBox="1"/>
          <p:nvPr/>
        </p:nvSpPr>
        <p:spPr>
          <a:xfrm>
            <a:off x="2228532" y="3712987"/>
            <a:ext cx="8968106" cy="1780540"/>
          </a:xfrm>
          <a:prstGeom prst="rect">
            <a:avLst/>
          </a:prstGeom>
          <a:noFill/>
          <a:ln>
            <a:noFill/>
          </a:ln>
        </p:spPr>
        <p:txBody>
          <a:bodyPr vert="horz" wrap="square" lIns="0" tIns="0" rIns="0" bIns="0" rtlCol="0" anchor="t"/>
          <a:lstStyle/>
          <a:p>
            <a:pPr algn="l">
              <a:lnSpc>
                <a:spcPct val="150000"/>
              </a:lnSpc>
            </a:pPr>
            <a:endParaRPr kumimoji="1" lang="zh-CN" altLang="en-US" dirty="0"/>
          </a:p>
        </p:txBody>
      </p:sp>
      <p:sp>
        <p:nvSpPr>
          <p:cNvPr id="11" name="标题 1">
            <a:extLst>
              <a:ext uri="{FF2B5EF4-FFF2-40B4-BE49-F238E27FC236}">
                <a16:creationId xmlns:a16="http://schemas.microsoft.com/office/drawing/2014/main" id="{1118FF86-C0BE-064F-C5E0-B2BA3405E957}"/>
              </a:ext>
            </a:extLst>
          </p:cNvPr>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丢弃</a:t>
            </a:r>
            <a:endParaRPr kumimoji="1" lang="zh-CN" altLang="en-US" dirty="0"/>
          </a:p>
        </p:txBody>
      </p:sp>
      <p:sp>
        <p:nvSpPr>
          <p:cNvPr id="12" name="标题 1">
            <a:extLst>
              <a:ext uri="{FF2B5EF4-FFF2-40B4-BE49-F238E27FC236}">
                <a16:creationId xmlns:a16="http://schemas.microsoft.com/office/drawing/2014/main" id="{37DFFE47-F73C-DF59-1648-73506B2C5DD2}"/>
              </a:ext>
            </a:extLst>
          </p:cNvPr>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86DC63F4-3005-3FE3-EE15-CF0C16323EED}"/>
              </a:ext>
            </a:extLst>
          </p:cNvPr>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a:extLst>
              <a:ext uri="{FF2B5EF4-FFF2-40B4-BE49-F238E27FC236}">
                <a16:creationId xmlns:a16="http://schemas.microsoft.com/office/drawing/2014/main" id="{9D932FBD-25AD-9A5F-30CE-A1A64A2C6679}"/>
              </a:ext>
            </a:extLst>
          </p:cNvPr>
          <p:cNvCxnSpPr/>
          <p:nvPr/>
        </p:nvCxnSpPr>
        <p:spPr>
          <a:xfrm>
            <a:off x="565150" y="958632"/>
            <a:ext cx="11049001" cy="0"/>
          </a:xfrm>
          <a:prstGeom prst="line">
            <a:avLst/>
          </a:prstGeom>
          <a:noFill/>
          <a:ln w="6350" cap="flat">
            <a:solidFill>
              <a:schemeClr val="accent1"/>
            </a:solidFill>
            <a:miter/>
          </a:ln>
        </p:spPr>
      </p:cxnSp>
      <p:sp>
        <p:nvSpPr>
          <p:cNvPr id="5" name="Rectangle 1">
            <a:extLst>
              <a:ext uri="{FF2B5EF4-FFF2-40B4-BE49-F238E27FC236}">
                <a16:creationId xmlns:a16="http://schemas.microsoft.com/office/drawing/2014/main" id="{58FA71ED-80DC-2A9D-D57F-BC15E1E7E558}"/>
              </a:ext>
            </a:extLst>
          </p:cNvPr>
          <p:cNvSpPr>
            <a:spLocks noChangeArrowheads="1"/>
          </p:cNvSpPr>
          <p:nvPr/>
        </p:nvSpPr>
        <p:spPr bwMode="auto">
          <a:xfrm>
            <a:off x="365760" y="1392383"/>
            <a:ext cx="10687541"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D4D4D"/>
                </a:solidFill>
                <a:effectLst/>
                <a:latin typeface="Arial" panose="020B0604020202020204" pitchFamily="34" charset="0"/>
                <a:ea typeface="-apple-system"/>
              </a:rPr>
              <a:t>在训练的过程中，隐藏层的神经元会有一定数量的被丢弃掉。</a:t>
            </a:r>
            <a:endParaRPr kumimoji="0" lang="en-US" altLang="zh-CN" b="0" i="0" u="none" strike="noStrike" cap="none" normalizeH="0" baseline="0" dirty="0">
              <a:ln>
                <a:noFill/>
              </a:ln>
              <a:solidFill>
                <a:srgbClr val="4D4D4D"/>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D4D4D"/>
                </a:solidFill>
                <a:effectLst/>
                <a:latin typeface="Arial" panose="020B0604020202020204" pitchFamily="34" charset="0"/>
                <a:ea typeface="-apple-system"/>
              </a:rPr>
              <a:t>这意味着训练发生在神经网络不同组合的神经网络的几个架构上，</a:t>
            </a:r>
            <a:endParaRPr kumimoji="0" lang="en-US" altLang="zh-CN" b="0" i="0" u="none" strike="noStrike" cap="none" normalizeH="0" baseline="0" dirty="0">
              <a:ln>
                <a:noFill/>
              </a:ln>
              <a:solidFill>
                <a:srgbClr val="4D4D4D"/>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D4D4D"/>
                </a:solidFill>
                <a:effectLst/>
                <a:latin typeface="Arial" panose="020B0604020202020204" pitchFamily="34" charset="0"/>
                <a:ea typeface="-apple-system"/>
              </a:rPr>
              <a:t>可以将Dropout视为一种综合技术，然后将多个网络的输出用于产生最终输出。</a:t>
            </a:r>
            <a:br>
              <a:rPr kumimoji="0" lang="zh-CN" altLang="zh-CN" sz="800" b="0" i="0" u="none" strike="noStrike" cap="none" normalizeH="0" baseline="0" dirty="0">
                <a:ln>
                  <a:noFill/>
                </a:ln>
                <a:solidFill>
                  <a:schemeClr val="tx1"/>
                </a:solidFill>
                <a:effectLst/>
                <a:latin typeface="Arial" panose="020B0604020202020204" pitchFamily="34" charset="0"/>
              </a:rPr>
            </a:b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241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 </a:t>
            </a:r>
          </a:p>
        </p:txBody>
      </p:sp>
      <p:pic>
        <p:nvPicPr>
          <p:cNvPr id="1026" name="Picture 2" descr="这里写图片描述">
            <a:extLst>
              <a:ext uri="{FF2B5EF4-FFF2-40B4-BE49-F238E27FC236}">
                <a16:creationId xmlns:a16="http://schemas.microsoft.com/office/drawing/2014/main" id="{EA1A9503-B0F5-9D23-B3D7-2E185A796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40" y="2268537"/>
            <a:ext cx="10191750" cy="382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133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10988807" y="449747"/>
            <a:ext cx="486678" cy="486678"/>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069619" y="5110247"/>
            <a:ext cx="5425200" cy="473028"/>
          </a:xfrm>
          <a:prstGeom prst="roundRect">
            <a:avLst>
              <a:gd name="adj" fmla="val 50000"/>
            </a:avLst>
          </a:prstGeom>
          <a:solidFill>
            <a:schemeClr val="accent2"/>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695856" y="1389930"/>
            <a:ext cx="6266135" cy="4407755"/>
          </a:xfrm>
          <a:prstGeom prst="roundRect">
            <a:avLst>
              <a:gd name="adj" fmla="val 5572"/>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069619" y="1168047"/>
            <a:ext cx="2224426" cy="538425"/>
          </a:xfrm>
          <a:prstGeom prst="roundRect">
            <a:avLst>
              <a:gd name="adj" fmla="val 50000"/>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69619" y="1879486"/>
            <a:ext cx="2932706" cy="1108188"/>
          </a:xfrm>
          <a:prstGeom prst="rect">
            <a:avLst/>
          </a:prstGeom>
          <a:noFill/>
          <a:ln>
            <a:noFill/>
          </a:ln>
        </p:spPr>
        <p:txBody>
          <a:bodyPr vert="horz" wrap="square" lIns="91440" tIns="45720" rIns="91440" bIns="45720" rtlCol="0" anchor="b"/>
          <a:lstStyle/>
          <a:p>
            <a:pPr algn="l">
              <a:lnSpc>
                <a:spcPct val="90000"/>
              </a:lnSpc>
            </a:pPr>
            <a:r>
              <a:rPr kumimoji="1" lang="en-US" altLang="zh-CN" sz="7200">
                <a:ln w="12700">
                  <a:noFill/>
                </a:ln>
                <a:solidFill>
                  <a:srgbClr val="7461E5">
                    <a:alpha val="100000"/>
                  </a:srgbClr>
                </a:solidFill>
                <a:latin typeface="OPPOSans H"/>
                <a:ea typeface="OPPOSans H"/>
                <a:cs typeface="OPPOSans H"/>
              </a:rPr>
              <a:t>PART</a:t>
            </a:r>
            <a:endParaRPr kumimoji="1" lang="zh-CN" altLang="en-US"/>
          </a:p>
        </p:txBody>
      </p:sp>
      <p:sp>
        <p:nvSpPr>
          <p:cNvPr id="8" name="标题 1"/>
          <p:cNvSpPr txBox="1"/>
          <p:nvPr/>
        </p:nvSpPr>
        <p:spPr>
          <a:xfrm>
            <a:off x="5069618" y="3038096"/>
            <a:ext cx="5814281" cy="1907677"/>
          </a:xfrm>
          <a:prstGeom prst="rect">
            <a:avLst/>
          </a:prstGeom>
          <a:noFill/>
          <a:ln w="12700" cap="sq">
            <a:noFill/>
            <a:miter/>
          </a:ln>
        </p:spPr>
        <p:txBody>
          <a:bodyPr vert="horz" wrap="square" lIns="91440" tIns="45720" rIns="91440" bIns="45720" rtlCol="0" anchor="ctr"/>
          <a:lstStyle/>
          <a:p>
            <a:pPr algn="l">
              <a:lnSpc>
                <a:spcPct val="130000"/>
              </a:lnSpc>
            </a:pPr>
            <a:r>
              <a:rPr kumimoji="1" lang="zh-CN" altLang="en-US" sz="4400" dirty="0">
                <a:ln w="12700">
                  <a:noFill/>
                </a:ln>
                <a:solidFill>
                  <a:srgbClr val="FFFFFF">
                    <a:alpha val="100000"/>
                  </a:srgbClr>
                </a:solidFill>
                <a:latin typeface="OPPOSans H"/>
                <a:ea typeface="OPPOSans H"/>
              </a:rPr>
              <a:t>深度学习前沿</a:t>
            </a:r>
            <a:endParaRPr kumimoji="1" lang="zh-CN" altLang="en-US" dirty="0"/>
          </a:p>
        </p:txBody>
      </p:sp>
      <p:sp>
        <p:nvSpPr>
          <p:cNvPr id="9" name="标题 1"/>
          <p:cNvSpPr txBox="1"/>
          <p:nvPr/>
        </p:nvSpPr>
        <p:spPr>
          <a:xfrm>
            <a:off x="5194942" y="5200826"/>
            <a:ext cx="4507511" cy="305233"/>
          </a:xfrm>
          <a:prstGeom prst="rect">
            <a:avLst/>
          </a:prstGeom>
          <a:noFill/>
          <a:ln>
            <a:noFill/>
          </a:ln>
        </p:spPr>
        <p:txBody>
          <a:bodyPr vert="horz" wrap="square" lIns="91440" tIns="45720" rIns="91440" bIns="45720" rtlCol="0" anchor="ctr"/>
          <a:lstStyle/>
          <a:p>
            <a:pPr algn="l">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10" name="标题 1"/>
          <p:cNvSpPr txBox="1"/>
          <p:nvPr/>
        </p:nvSpPr>
        <p:spPr>
          <a:xfrm>
            <a:off x="5327097" y="1331120"/>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8265186" flipH="1">
            <a:off x="-3426624" y="30742"/>
            <a:ext cx="7092757" cy="7092756"/>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18265186" flipH="1">
            <a:off x="-4999399" y="-1895770"/>
            <a:ext cx="9518644" cy="9460669"/>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8204317" flipH="1">
            <a:off x="-4017718" y="-744783"/>
            <a:ext cx="8203719" cy="7984465"/>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7103478" flipH="1">
            <a:off x="2217482" y="6338310"/>
            <a:ext cx="137131" cy="137131"/>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7103478" flipH="1">
            <a:off x="4073992" y="2817924"/>
            <a:ext cx="72096" cy="72096"/>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H="1">
            <a:off x="-2143896" y="654566"/>
            <a:ext cx="5189706" cy="5189707"/>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2162600" y="58306"/>
            <a:ext cx="7054747" cy="7054747"/>
          </a:xfrm>
          <a:prstGeom prst="ellipse">
            <a:avLst/>
          </a:prstGeom>
          <a:gradFill>
            <a:gsLst>
              <a:gs pos="30000">
                <a:schemeClr val="accent1">
                  <a:alpha val="40000"/>
                </a:schemeClr>
              </a:gs>
              <a:gs pos="99000">
                <a:schemeClr val="accent3">
                  <a:alpha val="2000"/>
                </a:schemeClr>
              </a:gs>
            </a:gsLst>
            <a:lin ang="204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H="1">
            <a:off x="5661822" y="4908122"/>
            <a:ext cx="270100" cy="270100"/>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V="1">
            <a:off x="2983496" y="183336"/>
            <a:ext cx="842963" cy="842963"/>
          </a:xfrm>
          <a:custGeom>
            <a:avLst/>
            <a:gdLst>
              <a:gd name="connsiteX0" fmla="*/ 0 w 842963"/>
              <a:gd name="connsiteY0" fmla="*/ 381001 h 842963"/>
              <a:gd name="connsiteX1" fmla="*/ 377825 w 842963"/>
              <a:gd name="connsiteY1" fmla="*/ 4763 h 842963"/>
              <a:gd name="connsiteX2" fmla="*/ 0 w 842963"/>
              <a:gd name="connsiteY2" fmla="*/ 381001 h 842963"/>
              <a:gd name="connsiteX3" fmla="*/ 9525 w 842963"/>
              <a:gd name="connsiteY3" fmla="*/ 512763 h 842963"/>
              <a:gd name="connsiteX4" fmla="*/ 0 w 842963"/>
              <a:gd name="connsiteY4" fmla="*/ 511176 h 842963"/>
              <a:gd name="connsiteX5" fmla="*/ 26987 w 842963"/>
              <a:gd name="connsiteY5" fmla="*/ 450850 h 842963"/>
              <a:gd name="connsiteX6" fmla="*/ 449262 w 842963"/>
              <a:gd name="connsiteY6" fmla="*/ 26987 h 842963"/>
              <a:gd name="connsiteX7" fmla="*/ 517525 w 842963"/>
              <a:gd name="connsiteY7" fmla="*/ 0 h 842963"/>
              <a:gd name="connsiteX8" fmla="*/ 9525 w 842963"/>
              <a:gd name="connsiteY8" fmla="*/ 512763 h 842963"/>
              <a:gd name="connsiteX9" fmla="*/ 31750 w 842963"/>
              <a:gd name="connsiteY9" fmla="*/ 619125 h 842963"/>
              <a:gd name="connsiteX10" fmla="*/ 50800 w 842963"/>
              <a:gd name="connsiteY10" fmla="*/ 561975 h 842963"/>
              <a:gd name="connsiteX11" fmla="*/ 558800 w 842963"/>
              <a:gd name="connsiteY11" fmla="*/ 53975 h 842963"/>
              <a:gd name="connsiteX12" fmla="*/ 609600 w 842963"/>
              <a:gd name="connsiteY12" fmla="*/ 46037 h 842963"/>
              <a:gd name="connsiteX13" fmla="*/ 31750 w 842963"/>
              <a:gd name="connsiteY13" fmla="*/ 619125 h 842963"/>
              <a:gd name="connsiteX14" fmla="*/ 107950 w 842963"/>
              <a:gd name="connsiteY14" fmla="*/ 696913 h 842963"/>
              <a:gd name="connsiteX15" fmla="*/ 92075 w 842963"/>
              <a:gd name="connsiteY15" fmla="*/ 695326 h 842963"/>
              <a:gd name="connsiteX16" fmla="*/ 100013 w 842963"/>
              <a:gd name="connsiteY16" fmla="*/ 646113 h 842963"/>
              <a:gd name="connsiteX17" fmla="*/ 642939 w 842963"/>
              <a:gd name="connsiteY17" fmla="*/ 104775 h 842963"/>
              <a:gd name="connsiteX18" fmla="*/ 692151 w 842963"/>
              <a:gd name="connsiteY18" fmla="*/ 93663 h 842963"/>
              <a:gd name="connsiteX19" fmla="*/ 690564 w 842963"/>
              <a:gd name="connsiteY19" fmla="*/ 111125 h 842963"/>
              <a:gd name="connsiteX20" fmla="*/ 107950 w 842963"/>
              <a:gd name="connsiteY20" fmla="*/ 696913 h 842963"/>
              <a:gd name="connsiteX21" fmla="*/ 139700 w 842963"/>
              <a:gd name="connsiteY21" fmla="*/ 757238 h 842963"/>
              <a:gd name="connsiteX22" fmla="*/ 738188 w 842963"/>
              <a:gd name="connsiteY22" fmla="*/ 157162 h 842963"/>
              <a:gd name="connsiteX23" fmla="*/ 754063 w 842963"/>
              <a:gd name="connsiteY23" fmla="*/ 155575 h 842963"/>
              <a:gd name="connsiteX24" fmla="*/ 742951 w 842963"/>
              <a:gd name="connsiteY24" fmla="*/ 200025 h 842963"/>
              <a:gd name="connsiteX25" fmla="*/ 198437 w 842963"/>
              <a:gd name="connsiteY25" fmla="*/ 744538 h 842963"/>
              <a:gd name="connsiteX26" fmla="*/ 139700 w 842963"/>
              <a:gd name="connsiteY26" fmla="*/ 757238 h 842963"/>
              <a:gd name="connsiteX27" fmla="*/ 263525 w 842963"/>
              <a:gd name="connsiteY27" fmla="*/ 799505 h 842963"/>
              <a:gd name="connsiteX28" fmla="*/ 233363 w 842963"/>
              <a:gd name="connsiteY28" fmla="*/ 795338 h 842963"/>
              <a:gd name="connsiteX29" fmla="*/ 808038 w 842963"/>
              <a:gd name="connsiteY29" fmla="*/ 223838 h 842963"/>
              <a:gd name="connsiteX30" fmla="*/ 787401 w 842963"/>
              <a:gd name="connsiteY30" fmla="*/ 290513 h 842963"/>
              <a:gd name="connsiteX31" fmla="*/ 288925 w 842963"/>
              <a:gd name="connsiteY31" fmla="*/ 790576 h 842963"/>
              <a:gd name="connsiteX32" fmla="*/ 263525 w 842963"/>
              <a:gd name="connsiteY32" fmla="*/ 799505 h 842963"/>
              <a:gd name="connsiteX33" fmla="*/ 471488 w 842963"/>
              <a:gd name="connsiteY33" fmla="*/ 833438 h 842963"/>
              <a:gd name="connsiteX34" fmla="*/ 830263 w 842963"/>
              <a:gd name="connsiteY34" fmla="*/ 479425 h 842963"/>
              <a:gd name="connsiteX35" fmla="*/ 471488 w 842963"/>
              <a:gd name="connsiteY35" fmla="*/ 833438 h 842963"/>
              <a:gd name="connsiteX36" fmla="*/ 331788 w 842963"/>
              <a:gd name="connsiteY36" fmla="*/ 842963 h 842963"/>
              <a:gd name="connsiteX37" fmla="*/ 842963 w 842963"/>
              <a:gd name="connsiteY37" fmla="*/ 334963 h 842963"/>
              <a:gd name="connsiteX38" fmla="*/ 811213 w 842963"/>
              <a:gd name="connsiteY38" fmla="*/ 404595 h 842963"/>
              <a:gd name="connsiteX39" fmla="*/ 400050 w 842963"/>
              <a:gd name="connsiteY39" fmla="*/ 812895 h 842963"/>
              <a:gd name="connsiteX40" fmla="*/ 331788 w 842963"/>
              <a:gd name="connsiteY40" fmla="*/ 842963 h 842963"/>
            </a:gdLst>
            <a:ahLst/>
            <a:cxnLst/>
            <a:rect l="l" t="t" r="r" b="b"/>
            <a:pathLst>
              <a:path w="842963" h="842963">
                <a:moveTo>
                  <a:pt x="0" y="381001"/>
                </a:moveTo>
                <a:cubicBezTo>
                  <a:pt x="3175" y="309563"/>
                  <a:pt x="309562" y="6350"/>
                  <a:pt x="377825" y="4763"/>
                </a:cubicBezTo>
                <a:cubicBezTo>
                  <a:pt x="252412" y="130176"/>
                  <a:pt x="123825" y="258763"/>
                  <a:pt x="0" y="381001"/>
                </a:cubicBezTo>
                <a:close/>
                <a:moveTo>
                  <a:pt x="9525" y="512763"/>
                </a:moveTo>
                <a:cubicBezTo>
                  <a:pt x="6350" y="512763"/>
                  <a:pt x="3175" y="512763"/>
                  <a:pt x="0" y="511176"/>
                </a:cubicBezTo>
                <a:cubicBezTo>
                  <a:pt x="7937" y="490538"/>
                  <a:pt x="12700" y="465138"/>
                  <a:pt x="26987" y="450850"/>
                </a:cubicBezTo>
                <a:cubicBezTo>
                  <a:pt x="166687" y="307975"/>
                  <a:pt x="306387" y="166688"/>
                  <a:pt x="449262" y="26987"/>
                </a:cubicBezTo>
                <a:cubicBezTo>
                  <a:pt x="463550" y="12700"/>
                  <a:pt x="490538" y="11112"/>
                  <a:pt x="517525" y="0"/>
                </a:cubicBezTo>
                <a:cubicBezTo>
                  <a:pt x="342900" y="176213"/>
                  <a:pt x="176212" y="344488"/>
                  <a:pt x="9525" y="512763"/>
                </a:cubicBezTo>
                <a:close/>
                <a:moveTo>
                  <a:pt x="31750" y="619125"/>
                </a:moveTo>
                <a:cubicBezTo>
                  <a:pt x="39687" y="595313"/>
                  <a:pt x="39687" y="573088"/>
                  <a:pt x="50800" y="561975"/>
                </a:cubicBezTo>
                <a:cubicBezTo>
                  <a:pt x="219075" y="390525"/>
                  <a:pt x="387350" y="222250"/>
                  <a:pt x="558800" y="53975"/>
                </a:cubicBezTo>
                <a:cubicBezTo>
                  <a:pt x="569913" y="42862"/>
                  <a:pt x="592138" y="41275"/>
                  <a:pt x="609600" y="46037"/>
                </a:cubicBezTo>
                <a:cubicBezTo>
                  <a:pt x="420687" y="233362"/>
                  <a:pt x="231775" y="420687"/>
                  <a:pt x="31750" y="619125"/>
                </a:cubicBezTo>
                <a:close/>
                <a:moveTo>
                  <a:pt x="107950" y="696913"/>
                </a:moveTo>
                <a:cubicBezTo>
                  <a:pt x="103188" y="695326"/>
                  <a:pt x="96838" y="695326"/>
                  <a:pt x="92075" y="695326"/>
                </a:cubicBezTo>
                <a:cubicBezTo>
                  <a:pt x="95250" y="679451"/>
                  <a:pt x="90488" y="655638"/>
                  <a:pt x="100013" y="646113"/>
                </a:cubicBezTo>
                <a:cubicBezTo>
                  <a:pt x="279400" y="465138"/>
                  <a:pt x="460376" y="284163"/>
                  <a:pt x="642939" y="104775"/>
                </a:cubicBezTo>
                <a:cubicBezTo>
                  <a:pt x="652464" y="95250"/>
                  <a:pt x="674689" y="96838"/>
                  <a:pt x="692151" y="93663"/>
                </a:cubicBezTo>
                <a:cubicBezTo>
                  <a:pt x="690564" y="100013"/>
                  <a:pt x="690564" y="104775"/>
                  <a:pt x="690564" y="111125"/>
                </a:cubicBezTo>
                <a:cubicBezTo>
                  <a:pt x="496889" y="306388"/>
                  <a:pt x="301625" y="501651"/>
                  <a:pt x="107950" y="696913"/>
                </a:cubicBezTo>
                <a:close/>
                <a:moveTo>
                  <a:pt x="139700" y="757238"/>
                </a:moveTo>
                <a:cubicBezTo>
                  <a:pt x="349250" y="547688"/>
                  <a:pt x="542926" y="352425"/>
                  <a:pt x="738188" y="157162"/>
                </a:cubicBezTo>
                <a:cubicBezTo>
                  <a:pt x="742951" y="157162"/>
                  <a:pt x="749301" y="155575"/>
                  <a:pt x="754063" y="155575"/>
                </a:cubicBezTo>
                <a:cubicBezTo>
                  <a:pt x="750888" y="171450"/>
                  <a:pt x="752476" y="190500"/>
                  <a:pt x="742951" y="200025"/>
                </a:cubicBezTo>
                <a:cubicBezTo>
                  <a:pt x="563563" y="382588"/>
                  <a:pt x="381000" y="565150"/>
                  <a:pt x="198437" y="744538"/>
                </a:cubicBezTo>
                <a:cubicBezTo>
                  <a:pt x="188912" y="754063"/>
                  <a:pt x="168275" y="752476"/>
                  <a:pt x="139700" y="757238"/>
                </a:cubicBezTo>
                <a:close/>
                <a:moveTo>
                  <a:pt x="263525" y="799505"/>
                </a:moveTo>
                <a:cubicBezTo>
                  <a:pt x="253603" y="800101"/>
                  <a:pt x="242888" y="798513"/>
                  <a:pt x="233363" y="795338"/>
                </a:cubicBezTo>
                <a:cubicBezTo>
                  <a:pt x="420688" y="609601"/>
                  <a:pt x="608013" y="422275"/>
                  <a:pt x="808038" y="223838"/>
                </a:cubicBezTo>
                <a:cubicBezTo>
                  <a:pt x="800101" y="254000"/>
                  <a:pt x="800101" y="277813"/>
                  <a:pt x="787401" y="290513"/>
                </a:cubicBezTo>
                <a:cubicBezTo>
                  <a:pt x="622301" y="458788"/>
                  <a:pt x="455613" y="625476"/>
                  <a:pt x="288925" y="790576"/>
                </a:cubicBezTo>
                <a:cubicBezTo>
                  <a:pt x="282575" y="796132"/>
                  <a:pt x="273447" y="798910"/>
                  <a:pt x="263525" y="799505"/>
                </a:cubicBezTo>
                <a:close/>
                <a:moveTo>
                  <a:pt x="471488" y="833438"/>
                </a:moveTo>
                <a:cubicBezTo>
                  <a:pt x="592138" y="714907"/>
                  <a:pt x="714376" y="594795"/>
                  <a:pt x="830263" y="479425"/>
                </a:cubicBezTo>
                <a:cubicBezTo>
                  <a:pt x="833438" y="539481"/>
                  <a:pt x="544513" y="830277"/>
                  <a:pt x="471488" y="833438"/>
                </a:cubicBezTo>
                <a:close/>
                <a:moveTo>
                  <a:pt x="331788" y="842963"/>
                </a:moveTo>
                <a:cubicBezTo>
                  <a:pt x="504826" y="672047"/>
                  <a:pt x="668338" y="509044"/>
                  <a:pt x="842963" y="334963"/>
                </a:cubicBezTo>
                <a:cubicBezTo>
                  <a:pt x="830263" y="363449"/>
                  <a:pt x="825501" y="388770"/>
                  <a:pt x="811213" y="404595"/>
                </a:cubicBezTo>
                <a:cubicBezTo>
                  <a:pt x="674688" y="540695"/>
                  <a:pt x="538163" y="678377"/>
                  <a:pt x="400050" y="812895"/>
                </a:cubicBezTo>
                <a:cubicBezTo>
                  <a:pt x="385763" y="827137"/>
                  <a:pt x="360363" y="831885"/>
                  <a:pt x="331788" y="842963"/>
                </a:cubicBezTo>
                <a:close/>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flipH="1">
            <a:off x="-2126757" y="2823542"/>
            <a:ext cx="3909121" cy="3906889"/>
          </a:xfrm>
          <a:prstGeom prst="ellipse">
            <a:avLst/>
          </a:prstGeom>
          <a:solidFill>
            <a:schemeClr val="accent4">
              <a:alpha val="8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1" name="标题 1"/>
          <p:cNvSpPr txBox="1"/>
          <p:nvPr/>
        </p:nvSpPr>
        <p:spPr>
          <a:xfrm flipH="1">
            <a:off x="3944843" y="2763077"/>
            <a:ext cx="947304" cy="947304"/>
          </a:xfrm>
          <a:prstGeom prst="ellipse">
            <a:avLst/>
          </a:prstGeom>
          <a:gradFill>
            <a:gsLst>
              <a:gs pos="15000">
                <a:schemeClr val="accent1">
                  <a:lumMod val="40000"/>
                  <a:lumOff val="60000"/>
                </a:schemeClr>
              </a:gs>
              <a:gs pos="72000">
                <a:schemeClr val="accent1"/>
              </a:gs>
            </a:gsLst>
            <a:lin ang="8400000" scaled="0"/>
          </a:gradFill>
          <a:ln cap="sq">
            <a:noFill/>
          </a:ln>
        </p:spPr>
        <p:txBody>
          <a:bodyPr vert="horz" wrap="square" lIns="91440" tIns="45720" rIns="91440" bIns="45720" rtlCol="0" anchor="t"/>
          <a:lstStyle/>
          <a:p>
            <a:pPr algn="l">
              <a:lnSpc>
                <a:spcPct val="110000"/>
              </a:lnSpc>
            </a:pPr>
            <a:endParaRPr kumimoji="1" lang="zh-CN" altLang="en-US"/>
          </a:p>
        </p:txBody>
      </p:sp>
      <p:sp>
        <p:nvSpPr>
          <p:cNvPr id="22" name="标题 1"/>
          <p:cNvSpPr txBox="1"/>
          <p:nvPr/>
        </p:nvSpPr>
        <p:spPr>
          <a:xfrm flipH="1">
            <a:off x="3230850" y="4726585"/>
            <a:ext cx="953309" cy="953309"/>
          </a:xfrm>
          <a:custGeom>
            <a:avLst/>
            <a:gdLst>
              <a:gd name="T0" fmla="*/ 136 w 272"/>
              <a:gd name="T1" fmla="*/ 232 h 272"/>
              <a:gd name="T2" fmla="*/ 40 w 272"/>
              <a:gd name="T3" fmla="*/ 136 h 272"/>
              <a:gd name="T4" fmla="*/ 136 w 272"/>
              <a:gd name="T5" fmla="*/ 40 h 272"/>
              <a:gd name="T6" fmla="*/ 232 w 272"/>
              <a:gd name="T7" fmla="*/ 136 h 272"/>
              <a:gd name="T8" fmla="*/ 136 w 272"/>
              <a:gd name="T9" fmla="*/ 232 h 272"/>
              <a:gd name="T10" fmla="*/ 136 w 272"/>
              <a:gd name="T11" fmla="*/ 0 h 272"/>
              <a:gd name="T12" fmla="*/ 0 w 272"/>
              <a:gd name="T13" fmla="*/ 136 h 272"/>
              <a:gd name="T14" fmla="*/ 136 w 272"/>
              <a:gd name="T15" fmla="*/ 272 h 272"/>
              <a:gd name="T16" fmla="*/ 272 w 272"/>
              <a:gd name="T17" fmla="*/ 136 h 272"/>
              <a:gd name="T18" fmla="*/ 136 w 272"/>
              <a:gd name="T19" fmla="*/ 0 h 272"/>
            </a:gdLst>
            <a:ahLst/>
            <a:cxnLst/>
            <a:rect l="0" t="0" r="r" b="b"/>
            <a:pathLst>
              <a:path w="272" h="272">
                <a:moveTo>
                  <a:pt x="136" y="232"/>
                </a:moveTo>
                <a:cubicBezTo>
                  <a:pt x="83" y="232"/>
                  <a:pt x="40" y="189"/>
                  <a:pt x="40" y="136"/>
                </a:cubicBezTo>
                <a:cubicBezTo>
                  <a:pt x="40" y="84"/>
                  <a:pt x="83" y="40"/>
                  <a:pt x="136" y="40"/>
                </a:cubicBezTo>
                <a:cubicBezTo>
                  <a:pt x="188" y="40"/>
                  <a:pt x="232" y="84"/>
                  <a:pt x="232" y="136"/>
                </a:cubicBezTo>
                <a:cubicBezTo>
                  <a:pt x="232" y="189"/>
                  <a:pt x="188" y="232"/>
                  <a:pt x="136" y="232"/>
                </a:cubicBezTo>
                <a:moveTo>
                  <a:pt x="136" y="0"/>
                </a:moveTo>
                <a:cubicBezTo>
                  <a:pt x="61" y="0"/>
                  <a:pt x="0" y="61"/>
                  <a:pt x="0" y="136"/>
                </a:cubicBezTo>
                <a:cubicBezTo>
                  <a:pt x="0" y="211"/>
                  <a:pt x="61" y="272"/>
                  <a:pt x="136" y="272"/>
                </a:cubicBezTo>
                <a:cubicBezTo>
                  <a:pt x="211" y="272"/>
                  <a:pt x="272" y="211"/>
                  <a:pt x="272" y="136"/>
                </a:cubicBezTo>
                <a:cubicBezTo>
                  <a:pt x="272" y="61"/>
                  <a:pt x="211" y="0"/>
                  <a:pt x="136" y="0"/>
                </a:cubicBezTo>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sp>
        <p:nvSpPr>
          <p:cNvPr id="23" name="标题 1"/>
          <p:cNvSpPr txBox="1"/>
          <p:nvPr/>
        </p:nvSpPr>
        <p:spPr>
          <a:xfrm flipH="1">
            <a:off x="3047453" y="1873598"/>
            <a:ext cx="540686" cy="540686"/>
          </a:xfrm>
          <a:prstGeom prst="donut">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7103478" flipH="1">
            <a:off x="1884535" y="463306"/>
            <a:ext cx="202580" cy="202580"/>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V="1">
            <a:off x="1088299" y="-40638"/>
            <a:ext cx="712653" cy="712653"/>
          </a:xfrm>
          <a:custGeom>
            <a:avLst/>
            <a:gdLst/>
            <a:ahLst/>
            <a:cxnLst/>
            <a:rect l="0" t="0" r="0" b="0"/>
            <a:pathLst>
              <a:path w="493930" h="493930">
                <a:moveTo>
                  <a:pt x="495035" y="249502"/>
                </a:moveTo>
                <a:cubicBezTo>
                  <a:pt x="495035" y="385106"/>
                  <a:pt x="385106" y="495035"/>
                  <a:pt x="249502" y="495035"/>
                </a:cubicBezTo>
                <a:cubicBezTo>
                  <a:pt x="113897" y="495035"/>
                  <a:pt x="3968" y="385106"/>
                  <a:pt x="3968" y="249502"/>
                </a:cubicBezTo>
                <a:cubicBezTo>
                  <a:pt x="3968" y="113897"/>
                  <a:pt x="113897" y="3968"/>
                  <a:pt x="249502" y="3968"/>
                </a:cubicBezTo>
                <a:cubicBezTo>
                  <a:pt x="385106" y="3968"/>
                  <a:pt x="495035" y="113897"/>
                  <a:pt x="495035" y="249502"/>
                </a:cubicBezTo>
                <a:close/>
              </a:path>
            </a:pathLst>
          </a:custGeom>
          <a:solidFill>
            <a:schemeClr val="accent3"/>
          </a:solidFill>
          <a:ln w="7040" cap="flat">
            <a:noFill/>
            <a:miter/>
          </a:ln>
        </p:spPr>
        <p:txBody>
          <a:bodyPr vert="horz" wrap="square" lIns="91440" tIns="45720" rIns="91440" bIns="45720" rtlCol="0" anchor="t"/>
          <a:lstStyle/>
          <a:p>
            <a:pPr algn="l">
              <a:lnSpc>
                <a:spcPct val="110000"/>
              </a:lnSpc>
            </a:pPr>
            <a:endParaRPr kumimoji="1" lang="zh-CN" altLang="en-US"/>
          </a:p>
        </p:txBody>
      </p:sp>
      <p:cxnSp>
        <p:nvCxnSpPr>
          <p:cNvPr id="26" name="标题 1"/>
          <p:cNvCxnSpPr/>
          <p:nvPr/>
        </p:nvCxnSpPr>
        <p:spPr>
          <a:xfrm>
            <a:off x="7761768" y="5346761"/>
            <a:ext cx="2562447" cy="0"/>
          </a:xfrm>
          <a:prstGeom prst="straightConnector1">
            <a:avLst/>
          </a:prstGeom>
          <a:noFill/>
          <a:ln w="6350" cap="sq">
            <a:solidFill>
              <a:schemeClr val="bg1"/>
            </a:solidFill>
            <a:miter/>
            <a:tailEnd type="triangle"/>
          </a:ln>
        </p:spPr>
      </p:cxnSp>
      <p:sp>
        <p:nvSpPr>
          <p:cNvPr id="27" name="标题 1"/>
          <p:cNvSpPr txBox="1"/>
          <p:nvPr/>
        </p:nvSpPr>
        <p:spPr>
          <a:xfrm>
            <a:off x="7925627" y="591066"/>
            <a:ext cx="2203455" cy="2396608"/>
          </a:xfrm>
          <a:prstGeom prst="rect">
            <a:avLst/>
          </a:prstGeom>
          <a:noFill/>
          <a:ln>
            <a:noFill/>
          </a:ln>
        </p:spPr>
        <p:txBody>
          <a:bodyPr vert="horz" wrap="square" lIns="91440" tIns="45720" rIns="91440" bIns="45720" rtlCol="0" anchor="b"/>
          <a:lstStyle/>
          <a:p>
            <a:pPr algn="l">
              <a:lnSpc>
                <a:spcPct val="90000"/>
              </a:lnSpc>
            </a:pPr>
            <a:r>
              <a:rPr kumimoji="1" lang="en-US" altLang="zh-CN" sz="7200">
                <a:ln w="12700">
                  <a:noFill/>
                </a:ln>
                <a:solidFill>
                  <a:srgbClr val="7461E5">
                    <a:alpha val="100000"/>
                  </a:srgbClr>
                </a:solidFill>
                <a:latin typeface="OPPOSans H"/>
                <a:ea typeface="OPPOSans H"/>
                <a:cs typeface="OPPOSans H"/>
              </a:rPr>
              <a:t>03</a:t>
            </a:r>
            <a:endParaRPr kumimoji="1"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81A22A6-7FD7-3F83-5D5E-2E7BB5517F70}"/>
              </a:ext>
            </a:extLst>
          </p:cNvPr>
          <p:cNvPicPr>
            <a:picLocks noChangeAspect="1"/>
          </p:cNvPicPr>
          <p:nvPr/>
        </p:nvPicPr>
        <p:blipFill>
          <a:blip r:embed="rId2"/>
          <a:stretch>
            <a:fillRect/>
          </a:stretch>
        </p:blipFill>
        <p:spPr>
          <a:xfrm>
            <a:off x="526321" y="2894647"/>
            <a:ext cx="11139358" cy="1114581"/>
          </a:xfrm>
          <a:prstGeom prst="rect">
            <a:avLst/>
          </a:prstGeom>
        </p:spPr>
      </p:pic>
      <p:pic>
        <p:nvPicPr>
          <p:cNvPr id="10" name="图片 9">
            <a:extLst>
              <a:ext uri="{FF2B5EF4-FFF2-40B4-BE49-F238E27FC236}">
                <a16:creationId xmlns:a16="http://schemas.microsoft.com/office/drawing/2014/main" id="{67FC9336-1BF6-0724-6866-1DF85D591E5A}"/>
              </a:ext>
            </a:extLst>
          </p:cNvPr>
          <p:cNvPicPr>
            <a:picLocks noChangeAspect="1"/>
          </p:cNvPicPr>
          <p:nvPr/>
        </p:nvPicPr>
        <p:blipFill>
          <a:blip r:embed="rId3"/>
          <a:stretch>
            <a:fillRect/>
          </a:stretch>
        </p:blipFill>
        <p:spPr>
          <a:xfrm>
            <a:off x="3914343" y="4524282"/>
            <a:ext cx="3817417" cy="2208229"/>
          </a:xfrm>
          <a:prstGeom prst="rect">
            <a:avLst/>
          </a:prstGeom>
        </p:spPr>
      </p:pic>
      <p:sp>
        <p:nvSpPr>
          <p:cNvPr id="11" name="标题 1">
            <a:extLst>
              <a:ext uri="{FF2B5EF4-FFF2-40B4-BE49-F238E27FC236}">
                <a16:creationId xmlns:a16="http://schemas.microsoft.com/office/drawing/2014/main" id="{ED56DBCA-8F01-D0B7-DE14-217443849D6E}"/>
              </a:ext>
            </a:extLst>
          </p:cNvPr>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前沿进展</a:t>
            </a:r>
            <a:endParaRPr kumimoji="1" lang="zh-CN" altLang="en-US" dirty="0"/>
          </a:p>
        </p:txBody>
      </p:sp>
      <p:sp>
        <p:nvSpPr>
          <p:cNvPr id="12" name="标题 1">
            <a:extLst>
              <a:ext uri="{FF2B5EF4-FFF2-40B4-BE49-F238E27FC236}">
                <a16:creationId xmlns:a16="http://schemas.microsoft.com/office/drawing/2014/main" id="{1620929E-AE47-37D9-36A1-A42B52D2445B}"/>
              </a:ext>
            </a:extLst>
          </p:cNvPr>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A7201DCE-B5D8-2555-2E1A-7FF7D87D0E4E}"/>
              </a:ext>
            </a:extLst>
          </p:cNvPr>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a:extLst>
              <a:ext uri="{FF2B5EF4-FFF2-40B4-BE49-F238E27FC236}">
                <a16:creationId xmlns:a16="http://schemas.microsoft.com/office/drawing/2014/main" id="{790CD582-48FC-58F3-96B2-713436E46687}"/>
              </a:ext>
            </a:extLst>
          </p:cNvPr>
          <p:cNvCxnSpPr>
            <a:cxnSpLocks/>
          </p:cNvCxnSpPr>
          <p:nvPr/>
        </p:nvCxnSpPr>
        <p:spPr>
          <a:xfrm>
            <a:off x="565150" y="958632"/>
            <a:ext cx="11100529" cy="0"/>
          </a:xfrm>
          <a:prstGeom prst="line">
            <a:avLst/>
          </a:prstGeom>
          <a:noFill/>
          <a:ln w="6350" cap="flat">
            <a:solidFill>
              <a:schemeClr val="accent1"/>
            </a:solidFill>
            <a:miter/>
          </a:ln>
        </p:spPr>
      </p:cxnSp>
      <p:pic>
        <p:nvPicPr>
          <p:cNvPr id="16" name="图片 15">
            <a:extLst>
              <a:ext uri="{FF2B5EF4-FFF2-40B4-BE49-F238E27FC236}">
                <a16:creationId xmlns:a16="http://schemas.microsoft.com/office/drawing/2014/main" id="{753C6CCA-B09B-A895-45C6-CBFB91653B27}"/>
              </a:ext>
            </a:extLst>
          </p:cNvPr>
          <p:cNvPicPr>
            <a:picLocks noChangeAspect="1"/>
          </p:cNvPicPr>
          <p:nvPr/>
        </p:nvPicPr>
        <p:blipFill>
          <a:blip r:embed="rId4"/>
          <a:stretch>
            <a:fillRect/>
          </a:stretch>
        </p:blipFill>
        <p:spPr>
          <a:xfrm>
            <a:off x="601340" y="1122027"/>
            <a:ext cx="11679280" cy="685896"/>
          </a:xfrm>
          <a:prstGeom prst="rect">
            <a:avLst/>
          </a:prstGeom>
        </p:spPr>
      </p:pic>
      <p:sp>
        <p:nvSpPr>
          <p:cNvPr id="18" name="文本框 17">
            <a:extLst>
              <a:ext uri="{FF2B5EF4-FFF2-40B4-BE49-F238E27FC236}">
                <a16:creationId xmlns:a16="http://schemas.microsoft.com/office/drawing/2014/main" id="{91645CE6-ED46-0460-4095-70E90ED7AEC0}"/>
              </a:ext>
            </a:extLst>
          </p:cNvPr>
          <p:cNvSpPr txBox="1"/>
          <p:nvPr/>
        </p:nvSpPr>
        <p:spPr>
          <a:xfrm>
            <a:off x="601340" y="1971317"/>
            <a:ext cx="10792660" cy="923330"/>
          </a:xfrm>
          <a:prstGeom prst="rect">
            <a:avLst/>
          </a:prstGeom>
          <a:noFill/>
        </p:spPr>
        <p:txBody>
          <a:bodyPr wrap="square">
            <a:spAutoFit/>
          </a:bodyPr>
          <a:lstStyle/>
          <a:p>
            <a:r>
              <a:rPr lang="en-US" altLang="zh-CN" b="0" i="0" dirty="0">
                <a:solidFill>
                  <a:srgbClr val="191919"/>
                </a:solidFill>
                <a:effectLst/>
                <a:latin typeface="PingFang SC"/>
              </a:rPr>
              <a:t>2024</a:t>
            </a:r>
            <a:r>
              <a:rPr lang="zh-CN" altLang="en-US" b="0" i="0" dirty="0">
                <a:solidFill>
                  <a:srgbClr val="191919"/>
                </a:solidFill>
                <a:effectLst/>
                <a:latin typeface="PingFang SC"/>
              </a:rPr>
              <a:t>年的发展中，</a:t>
            </a:r>
            <a:r>
              <a:rPr lang="en-US" altLang="zh-CN" b="0" i="0" dirty="0">
                <a:solidFill>
                  <a:srgbClr val="191919"/>
                </a:solidFill>
                <a:effectLst/>
                <a:latin typeface="PingFang SC"/>
              </a:rPr>
              <a:t>LSTM</a:t>
            </a:r>
            <a:r>
              <a:rPr lang="zh-CN" altLang="en-US" b="0" i="0" dirty="0">
                <a:solidFill>
                  <a:srgbClr val="191919"/>
                </a:solidFill>
                <a:effectLst/>
                <a:latin typeface="PingFang SC"/>
              </a:rPr>
              <a:t>结合</a:t>
            </a:r>
            <a:r>
              <a:rPr lang="en-US" altLang="zh-CN" b="0" i="0" dirty="0">
                <a:solidFill>
                  <a:srgbClr val="191919"/>
                </a:solidFill>
                <a:effectLst/>
                <a:latin typeface="PingFang SC"/>
              </a:rPr>
              <a:t>Transformer</a:t>
            </a:r>
            <a:r>
              <a:rPr lang="zh-CN" altLang="en-US" b="0" i="0" dirty="0">
                <a:solidFill>
                  <a:srgbClr val="191919"/>
                </a:solidFill>
                <a:effectLst/>
                <a:latin typeface="PingFang SC"/>
              </a:rPr>
              <a:t>被发表在</a:t>
            </a:r>
            <a:r>
              <a:rPr lang="en-US" altLang="zh-CN" b="0" i="0" dirty="0">
                <a:solidFill>
                  <a:srgbClr val="191919"/>
                </a:solidFill>
                <a:effectLst/>
                <a:latin typeface="PingFang SC"/>
              </a:rPr>
              <a:t>《Nature》</a:t>
            </a:r>
            <a:r>
              <a:rPr lang="zh-CN" altLang="en-US" b="0" i="0" dirty="0">
                <a:solidFill>
                  <a:srgbClr val="191919"/>
                </a:solidFill>
                <a:effectLst/>
                <a:latin typeface="PingFang SC"/>
              </a:rPr>
              <a:t>上，展示了其在多任务实时预测中的卓越性能。研究表明，即使在数据保留率低至</a:t>
            </a:r>
            <a:r>
              <a:rPr lang="en-US" altLang="zh-CN" b="0" i="0" dirty="0">
                <a:solidFill>
                  <a:srgbClr val="191919"/>
                </a:solidFill>
                <a:effectLst/>
                <a:latin typeface="PingFang SC"/>
              </a:rPr>
              <a:t>50%</a:t>
            </a:r>
            <a:r>
              <a:rPr lang="zh-CN" altLang="en-US" b="0" i="0" dirty="0">
                <a:solidFill>
                  <a:srgbClr val="191919"/>
                </a:solidFill>
                <a:effectLst/>
                <a:latin typeface="PingFang SC"/>
              </a:rPr>
              <a:t>的情况下，这种融合模式仍能保持优异表现。这一成果不仅是技术上的突破，更是对深度学习理论的实质性推进。</a:t>
            </a:r>
            <a:endParaRPr lang="zh-CN" altLang="en-US" dirty="0"/>
          </a:p>
        </p:txBody>
      </p:sp>
    </p:spTree>
    <p:extLst>
      <p:ext uri="{BB962C8B-B14F-4D97-AF65-F5344CB8AC3E}">
        <p14:creationId xmlns:p14="http://schemas.microsoft.com/office/powerpoint/2010/main" val="3530009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10988807" y="449747"/>
            <a:ext cx="486678" cy="486678"/>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069619" y="5110247"/>
            <a:ext cx="5425200" cy="473028"/>
          </a:xfrm>
          <a:prstGeom prst="roundRect">
            <a:avLst>
              <a:gd name="adj" fmla="val 50000"/>
            </a:avLst>
          </a:prstGeom>
          <a:solidFill>
            <a:schemeClr val="accent2"/>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695856" y="1389930"/>
            <a:ext cx="6266135" cy="4407755"/>
          </a:xfrm>
          <a:prstGeom prst="roundRect">
            <a:avLst>
              <a:gd name="adj" fmla="val 5572"/>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069619" y="1168047"/>
            <a:ext cx="2224426" cy="538425"/>
          </a:xfrm>
          <a:prstGeom prst="roundRect">
            <a:avLst>
              <a:gd name="adj" fmla="val 50000"/>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69619" y="1879486"/>
            <a:ext cx="2932706" cy="1108188"/>
          </a:xfrm>
          <a:prstGeom prst="rect">
            <a:avLst/>
          </a:prstGeom>
          <a:noFill/>
          <a:ln>
            <a:noFill/>
          </a:ln>
        </p:spPr>
        <p:txBody>
          <a:bodyPr vert="horz" wrap="square" lIns="91440" tIns="45720" rIns="91440" bIns="45720" rtlCol="0" anchor="b"/>
          <a:lstStyle/>
          <a:p>
            <a:pPr algn="l">
              <a:lnSpc>
                <a:spcPct val="90000"/>
              </a:lnSpc>
            </a:pPr>
            <a:r>
              <a:rPr kumimoji="1" lang="en-US" altLang="zh-CN" sz="7200">
                <a:ln w="12700">
                  <a:noFill/>
                </a:ln>
                <a:solidFill>
                  <a:srgbClr val="7461E5">
                    <a:alpha val="100000"/>
                  </a:srgbClr>
                </a:solidFill>
                <a:latin typeface="OPPOSans H"/>
                <a:ea typeface="OPPOSans H"/>
                <a:cs typeface="OPPOSans H"/>
              </a:rPr>
              <a:t>PART</a:t>
            </a:r>
            <a:endParaRPr kumimoji="1" lang="zh-CN" altLang="en-US"/>
          </a:p>
        </p:txBody>
      </p:sp>
      <p:sp>
        <p:nvSpPr>
          <p:cNvPr id="8" name="标题 1"/>
          <p:cNvSpPr txBox="1"/>
          <p:nvPr/>
        </p:nvSpPr>
        <p:spPr>
          <a:xfrm>
            <a:off x="5120226" y="3028312"/>
            <a:ext cx="5814281" cy="1907677"/>
          </a:xfrm>
          <a:prstGeom prst="rect">
            <a:avLst/>
          </a:prstGeom>
          <a:noFill/>
          <a:ln w="12700" cap="sq">
            <a:noFill/>
            <a:miter/>
          </a:ln>
        </p:spPr>
        <p:txBody>
          <a:bodyPr vert="horz" wrap="square" lIns="91440" tIns="45720" rIns="91440" bIns="45720" rtlCol="0" anchor="ctr"/>
          <a:lstStyle/>
          <a:p>
            <a:pPr algn="l">
              <a:lnSpc>
                <a:spcPct val="130000"/>
              </a:lnSpc>
            </a:pPr>
            <a:r>
              <a:rPr kumimoji="1" lang="zh-CN" altLang="en-US" sz="4400" dirty="0">
                <a:ln w="12700">
                  <a:noFill/>
                </a:ln>
                <a:solidFill>
                  <a:srgbClr val="FFFFFF">
                    <a:alpha val="100000"/>
                  </a:srgbClr>
                </a:solidFill>
                <a:latin typeface="OPPOSans H"/>
                <a:ea typeface="OPPOSans H"/>
              </a:rPr>
              <a:t>深度学习概述</a:t>
            </a:r>
            <a:endParaRPr kumimoji="1" lang="zh-CN" altLang="en-US" dirty="0"/>
          </a:p>
        </p:txBody>
      </p:sp>
      <p:sp>
        <p:nvSpPr>
          <p:cNvPr id="9" name="标题 1"/>
          <p:cNvSpPr txBox="1"/>
          <p:nvPr/>
        </p:nvSpPr>
        <p:spPr>
          <a:xfrm>
            <a:off x="5194942" y="5200826"/>
            <a:ext cx="4507511" cy="305233"/>
          </a:xfrm>
          <a:prstGeom prst="rect">
            <a:avLst/>
          </a:prstGeom>
          <a:noFill/>
          <a:ln>
            <a:noFill/>
          </a:ln>
        </p:spPr>
        <p:txBody>
          <a:bodyPr vert="horz" wrap="square" lIns="91440" tIns="45720" rIns="91440" bIns="45720" rtlCol="0" anchor="ctr"/>
          <a:lstStyle/>
          <a:p>
            <a:pPr algn="l">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10" name="标题 1"/>
          <p:cNvSpPr txBox="1"/>
          <p:nvPr/>
        </p:nvSpPr>
        <p:spPr>
          <a:xfrm>
            <a:off x="5327097" y="1331120"/>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18265186" flipH="1">
            <a:off x="-3426624" y="30742"/>
            <a:ext cx="7092757" cy="7092756"/>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18265186" flipH="1">
            <a:off x="-4999399" y="-1895770"/>
            <a:ext cx="9518644" cy="9460669"/>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8204317" flipH="1">
            <a:off x="-4017718" y="-744783"/>
            <a:ext cx="8203719" cy="7984465"/>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7103478" flipH="1">
            <a:off x="2217482" y="6338310"/>
            <a:ext cx="137131" cy="137131"/>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7103478" flipH="1">
            <a:off x="4073992" y="2817924"/>
            <a:ext cx="72096" cy="72096"/>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H="1">
            <a:off x="-2143896" y="654566"/>
            <a:ext cx="5189706" cy="5189707"/>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2162600" y="58306"/>
            <a:ext cx="7054747" cy="7054747"/>
          </a:xfrm>
          <a:prstGeom prst="ellipse">
            <a:avLst/>
          </a:prstGeom>
          <a:gradFill>
            <a:gsLst>
              <a:gs pos="30000">
                <a:schemeClr val="accent1">
                  <a:alpha val="40000"/>
                </a:schemeClr>
              </a:gs>
              <a:gs pos="99000">
                <a:schemeClr val="accent3">
                  <a:alpha val="2000"/>
                </a:schemeClr>
              </a:gs>
            </a:gsLst>
            <a:lin ang="204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H="1">
            <a:off x="5661822" y="4908122"/>
            <a:ext cx="270100" cy="270100"/>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V="1">
            <a:off x="2983496" y="183336"/>
            <a:ext cx="842963" cy="842963"/>
          </a:xfrm>
          <a:custGeom>
            <a:avLst/>
            <a:gdLst>
              <a:gd name="connsiteX0" fmla="*/ 0 w 842963"/>
              <a:gd name="connsiteY0" fmla="*/ 381001 h 842963"/>
              <a:gd name="connsiteX1" fmla="*/ 377825 w 842963"/>
              <a:gd name="connsiteY1" fmla="*/ 4763 h 842963"/>
              <a:gd name="connsiteX2" fmla="*/ 0 w 842963"/>
              <a:gd name="connsiteY2" fmla="*/ 381001 h 842963"/>
              <a:gd name="connsiteX3" fmla="*/ 9525 w 842963"/>
              <a:gd name="connsiteY3" fmla="*/ 512763 h 842963"/>
              <a:gd name="connsiteX4" fmla="*/ 0 w 842963"/>
              <a:gd name="connsiteY4" fmla="*/ 511176 h 842963"/>
              <a:gd name="connsiteX5" fmla="*/ 26987 w 842963"/>
              <a:gd name="connsiteY5" fmla="*/ 450850 h 842963"/>
              <a:gd name="connsiteX6" fmla="*/ 449262 w 842963"/>
              <a:gd name="connsiteY6" fmla="*/ 26987 h 842963"/>
              <a:gd name="connsiteX7" fmla="*/ 517525 w 842963"/>
              <a:gd name="connsiteY7" fmla="*/ 0 h 842963"/>
              <a:gd name="connsiteX8" fmla="*/ 9525 w 842963"/>
              <a:gd name="connsiteY8" fmla="*/ 512763 h 842963"/>
              <a:gd name="connsiteX9" fmla="*/ 31750 w 842963"/>
              <a:gd name="connsiteY9" fmla="*/ 619125 h 842963"/>
              <a:gd name="connsiteX10" fmla="*/ 50800 w 842963"/>
              <a:gd name="connsiteY10" fmla="*/ 561975 h 842963"/>
              <a:gd name="connsiteX11" fmla="*/ 558800 w 842963"/>
              <a:gd name="connsiteY11" fmla="*/ 53975 h 842963"/>
              <a:gd name="connsiteX12" fmla="*/ 609600 w 842963"/>
              <a:gd name="connsiteY12" fmla="*/ 46037 h 842963"/>
              <a:gd name="connsiteX13" fmla="*/ 31750 w 842963"/>
              <a:gd name="connsiteY13" fmla="*/ 619125 h 842963"/>
              <a:gd name="connsiteX14" fmla="*/ 107950 w 842963"/>
              <a:gd name="connsiteY14" fmla="*/ 696913 h 842963"/>
              <a:gd name="connsiteX15" fmla="*/ 92075 w 842963"/>
              <a:gd name="connsiteY15" fmla="*/ 695326 h 842963"/>
              <a:gd name="connsiteX16" fmla="*/ 100013 w 842963"/>
              <a:gd name="connsiteY16" fmla="*/ 646113 h 842963"/>
              <a:gd name="connsiteX17" fmla="*/ 642939 w 842963"/>
              <a:gd name="connsiteY17" fmla="*/ 104775 h 842963"/>
              <a:gd name="connsiteX18" fmla="*/ 692151 w 842963"/>
              <a:gd name="connsiteY18" fmla="*/ 93663 h 842963"/>
              <a:gd name="connsiteX19" fmla="*/ 690564 w 842963"/>
              <a:gd name="connsiteY19" fmla="*/ 111125 h 842963"/>
              <a:gd name="connsiteX20" fmla="*/ 107950 w 842963"/>
              <a:gd name="connsiteY20" fmla="*/ 696913 h 842963"/>
              <a:gd name="connsiteX21" fmla="*/ 139700 w 842963"/>
              <a:gd name="connsiteY21" fmla="*/ 757238 h 842963"/>
              <a:gd name="connsiteX22" fmla="*/ 738188 w 842963"/>
              <a:gd name="connsiteY22" fmla="*/ 157162 h 842963"/>
              <a:gd name="connsiteX23" fmla="*/ 754063 w 842963"/>
              <a:gd name="connsiteY23" fmla="*/ 155575 h 842963"/>
              <a:gd name="connsiteX24" fmla="*/ 742951 w 842963"/>
              <a:gd name="connsiteY24" fmla="*/ 200025 h 842963"/>
              <a:gd name="connsiteX25" fmla="*/ 198437 w 842963"/>
              <a:gd name="connsiteY25" fmla="*/ 744538 h 842963"/>
              <a:gd name="connsiteX26" fmla="*/ 139700 w 842963"/>
              <a:gd name="connsiteY26" fmla="*/ 757238 h 842963"/>
              <a:gd name="connsiteX27" fmla="*/ 263525 w 842963"/>
              <a:gd name="connsiteY27" fmla="*/ 799505 h 842963"/>
              <a:gd name="connsiteX28" fmla="*/ 233363 w 842963"/>
              <a:gd name="connsiteY28" fmla="*/ 795338 h 842963"/>
              <a:gd name="connsiteX29" fmla="*/ 808038 w 842963"/>
              <a:gd name="connsiteY29" fmla="*/ 223838 h 842963"/>
              <a:gd name="connsiteX30" fmla="*/ 787401 w 842963"/>
              <a:gd name="connsiteY30" fmla="*/ 290513 h 842963"/>
              <a:gd name="connsiteX31" fmla="*/ 288925 w 842963"/>
              <a:gd name="connsiteY31" fmla="*/ 790576 h 842963"/>
              <a:gd name="connsiteX32" fmla="*/ 263525 w 842963"/>
              <a:gd name="connsiteY32" fmla="*/ 799505 h 842963"/>
              <a:gd name="connsiteX33" fmla="*/ 471488 w 842963"/>
              <a:gd name="connsiteY33" fmla="*/ 833438 h 842963"/>
              <a:gd name="connsiteX34" fmla="*/ 830263 w 842963"/>
              <a:gd name="connsiteY34" fmla="*/ 479425 h 842963"/>
              <a:gd name="connsiteX35" fmla="*/ 471488 w 842963"/>
              <a:gd name="connsiteY35" fmla="*/ 833438 h 842963"/>
              <a:gd name="connsiteX36" fmla="*/ 331788 w 842963"/>
              <a:gd name="connsiteY36" fmla="*/ 842963 h 842963"/>
              <a:gd name="connsiteX37" fmla="*/ 842963 w 842963"/>
              <a:gd name="connsiteY37" fmla="*/ 334963 h 842963"/>
              <a:gd name="connsiteX38" fmla="*/ 811213 w 842963"/>
              <a:gd name="connsiteY38" fmla="*/ 404595 h 842963"/>
              <a:gd name="connsiteX39" fmla="*/ 400050 w 842963"/>
              <a:gd name="connsiteY39" fmla="*/ 812895 h 842963"/>
              <a:gd name="connsiteX40" fmla="*/ 331788 w 842963"/>
              <a:gd name="connsiteY40" fmla="*/ 842963 h 842963"/>
            </a:gdLst>
            <a:ahLst/>
            <a:cxnLst/>
            <a:rect l="l" t="t" r="r" b="b"/>
            <a:pathLst>
              <a:path w="842963" h="842963">
                <a:moveTo>
                  <a:pt x="0" y="381001"/>
                </a:moveTo>
                <a:cubicBezTo>
                  <a:pt x="3175" y="309563"/>
                  <a:pt x="309562" y="6350"/>
                  <a:pt x="377825" y="4763"/>
                </a:cubicBezTo>
                <a:cubicBezTo>
                  <a:pt x="252412" y="130176"/>
                  <a:pt x="123825" y="258763"/>
                  <a:pt x="0" y="381001"/>
                </a:cubicBezTo>
                <a:close/>
                <a:moveTo>
                  <a:pt x="9525" y="512763"/>
                </a:moveTo>
                <a:cubicBezTo>
                  <a:pt x="6350" y="512763"/>
                  <a:pt x="3175" y="512763"/>
                  <a:pt x="0" y="511176"/>
                </a:cubicBezTo>
                <a:cubicBezTo>
                  <a:pt x="7937" y="490538"/>
                  <a:pt x="12700" y="465138"/>
                  <a:pt x="26987" y="450850"/>
                </a:cubicBezTo>
                <a:cubicBezTo>
                  <a:pt x="166687" y="307975"/>
                  <a:pt x="306387" y="166688"/>
                  <a:pt x="449262" y="26987"/>
                </a:cubicBezTo>
                <a:cubicBezTo>
                  <a:pt x="463550" y="12700"/>
                  <a:pt x="490538" y="11112"/>
                  <a:pt x="517525" y="0"/>
                </a:cubicBezTo>
                <a:cubicBezTo>
                  <a:pt x="342900" y="176213"/>
                  <a:pt x="176212" y="344488"/>
                  <a:pt x="9525" y="512763"/>
                </a:cubicBezTo>
                <a:close/>
                <a:moveTo>
                  <a:pt x="31750" y="619125"/>
                </a:moveTo>
                <a:cubicBezTo>
                  <a:pt x="39687" y="595313"/>
                  <a:pt x="39687" y="573088"/>
                  <a:pt x="50800" y="561975"/>
                </a:cubicBezTo>
                <a:cubicBezTo>
                  <a:pt x="219075" y="390525"/>
                  <a:pt x="387350" y="222250"/>
                  <a:pt x="558800" y="53975"/>
                </a:cubicBezTo>
                <a:cubicBezTo>
                  <a:pt x="569913" y="42862"/>
                  <a:pt x="592138" y="41275"/>
                  <a:pt x="609600" y="46037"/>
                </a:cubicBezTo>
                <a:cubicBezTo>
                  <a:pt x="420687" y="233362"/>
                  <a:pt x="231775" y="420687"/>
                  <a:pt x="31750" y="619125"/>
                </a:cubicBezTo>
                <a:close/>
                <a:moveTo>
                  <a:pt x="107950" y="696913"/>
                </a:moveTo>
                <a:cubicBezTo>
                  <a:pt x="103188" y="695326"/>
                  <a:pt x="96838" y="695326"/>
                  <a:pt x="92075" y="695326"/>
                </a:cubicBezTo>
                <a:cubicBezTo>
                  <a:pt x="95250" y="679451"/>
                  <a:pt x="90488" y="655638"/>
                  <a:pt x="100013" y="646113"/>
                </a:cubicBezTo>
                <a:cubicBezTo>
                  <a:pt x="279400" y="465138"/>
                  <a:pt x="460376" y="284163"/>
                  <a:pt x="642939" y="104775"/>
                </a:cubicBezTo>
                <a:cubicBezTo>
                  <a:pt x="652464" y="95250"/>
                  <a:pt x="674689" y="96838"/>
                  <a:pt x="692151" y="93663"/>
                </a:cubicBezTo>
                <a:cubicBezTo>
                  <a:pt x="690564" y="100013"/>
                  <a:pt x="690564" y="104775"/>
                  <a:pt x="690564" y="111125"/>
                </a:cubicBezTo>
                <a:cubicBezTo>
                  <a:pt x="496889" y="306388"/>
                  <a:pt x="301625" y="501651"/>
                  <a:pt x="107950" y="696913"/>
                </a:cubicBezTo>
                <a:close/>
                <a:moveTo>
                  <a:pt x="139700" y="757238"/>
                </a:moveTo>
                <a:cubicBezTo>
                  <a:pt x="349250" y="547688"/>
                  <a:pt x="542926" y="352425"/>
                  <a:pt x="738188" y="157162"/>
                </a:cubicBezTo>
                <a:cubicBezTo>
                  <a:pt x="742951" y="157162"/>
                  <a:pt x="749301" y="155575"/>
                  <a:pt x="754063" y="155575"/>
                </a:cubicBezTo>
                <a:cubicBezTo>
                  <a:pt x="750888" y="171450"/>
                  <a:pt x="752476" y="190500"/>
                  <a:pt x="742951" y="200025"/>
                </a:cubicBezTo>
                <a:cubicBezTo>
                  <a:pt x="563563" y="382588"/>
                  <a:pt x="381000" y="565150"/>
                  <a:pt x="198437" y="744538"/>
                </a:cubicBezTo>
                <a:cubicBezTo>
                  <a:pt x="188912" y="754063"/>
                  <a:pt x="168275" y="752476"/>
                  <a:pt x="139700" y="757238"/>
                </a:cubicBezTo>
                <a:close/>
                <a:moveTo>
                  <a:pt x="263525" y="799505"/>
                </a:moveTo>
                <a:cubicBezTo>
                  <a:pt x="253603" y="800101"/>
                  <a:pt x="242888" y="798513"/>
                  <a:pt x="233363" y="795338"/>
                </a:cubicBezTo>
                <a:cubicBezTo>
                  <a:pt x="420688" y="609601"/>
                  <a:pt x="608013" y="422275"/>
                  <a:pt x="808038" y="223838"/>
                </a:cubicBezTo>
                <a:cubicBezTo>
                  <a:pt x="800101" y="254000"/>
                  <a:pt x="800101" y="277813"/>
                  <a:pt x="787401" y="290513"/>
                </a:cubicBezTo>
                <a:cubicBezTo>
                  <a:pt x="622301" y="458788"/>
                  <a:pt x="455613" y="625476"/>
                  <a:pt x="288925" y="790576"/>
                </a:cubicBezTo>
                <a:cubicBezTo>
                  <a:pt x="282575" y="796132"/>
                  <a:pt x="273447" y="798910"/>
                  <a:pt x="263525" y="799505"/>
                </a:cubicBezTo>
                <a:close/>
                <a:moveTo>
                  <a:pt x="471488" y="833438"/>
                </a:moveTo>
                <a:cubicBezTo>
                  <a:pt x="592138" y="714907"/>
                  <a:pt x="714376" y="594795"/>
                  <a:pt x="830263" y="479425"/>
                </a:cubicBezTo>
                <a:cubicBezTo>
                  <a:pt x="833438" y="539481"/>
                  <a:pt x="544513" y="830277"/>
                  <a:pt x="471488" y="833438"/>
                </a:cubicBezTo>
                <a:close/>
                <a:moveTo>
                  <a:pt x="331788" y="842963"/>
                </a:moveTo>
                <a:cubicBezTo>
                  <a:pt x="504826" y="672047"/>
                  <a:pt x="668338" y="509044"/>
                  <a:pt x="842963" y="334963"/>
                </a:cubicBezTo>
                <a:cubicBezTo>
                  <a:pt x="830263" y="363449"/>
                  <a:pt x="825501" y="388770"/>
                  <a:pt x="811213" y="404595"/>
                </a:cubicBezTo>
                <a:cubicBezTo>
                  <a:pt x="674688" y="540695"/>
                  <a:pt x="538163" y="678377"/>
                  <a:pt x="400050" y="812895"/>
                </a:cubicBezTo>
                <a:cubicBezTo>
                  <a:pt x="385763" y="827137"/>
                  <a:pt x="360363" y="831885"/>
                  <a:pt x="331788" y="842963"/>
                </a:cubicBezTo>
                <a:close/>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sp>
        <p:nvSpPr>
          <p:cNvPr id="20" name="标题 1"/>
          <p:cNvSpPr txBox="1"/>
          <p:nvPr/>
        </p:nvSpPr>
        <p:spPr>
          <a:xfrm flipH="1">
            <a:off x="-2126757" y="2823542"/>
            <a:ext cx="3909121" cy="3906889"/>
          </a:xfrm>
          <a:prstGeom prst="ellipse">
            <a:avLst/>
          </a:prstGeom>
          <a:solidFill>
            <a:schemeClr val="accent4">
              <a:alpha val="8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1" name="标题 1"/>
          <p:cNvSpPr txBox="1"/>
          <p:nvPr/>
        </p:nvSpPr>
        <p:spPr>
          <a:xfrm flipH="1">
            <a:off x="3944843" y="2763077"/>
            <a:ext cx="947304" cy="947304"/>
          </a:xfrm>
          <a:prstGeom prst="ellipse">
            <a:avLst/>
          </a:prstGeom>
          <a:gradFill>
            <a:gsLst>
              <a:gs pos="15000">
                <a:schemeClr val="accent1">
                  <a:lumMod val="40000"/>
                  <a:lumOff val="60000"/>
                </a:schemeClr>
              </a:gs>
              <a:gs pos="72000">
                <a:schemeClr val="accent1"/>
              </a:gs>
            </a:gsLst>
            <a:lin ang="8400000" scaled="0"/>
          </a:gradFill>
          <a:ln cap="sq">
            <a:noFill/>
          </a:ln>
        </p:spPr>
        <p:txBody>
          <a:bodyPr vert="horz" wrap="square" lIns="91440" tIns="45720" rIns="91440" bIns="45720" rtlCol="0" anchor="t"/>
          <a:lstStyle/>
          <a:p>
            <a:pPr algn="l">
              <a:lnSpc>
                <a:spcPct val="110000"/>
              </a:lnSpc>
            </a:pPr>
            <a:endParaRPr kumimoji="1" lang="zh-CN" altLang="en-US"/>
          </a:p>
        </p:txBody>
      </p:sp>
      <p:sp>
        <p:nvSpPr>
          <p:cNvPr id="22" name="标题 1"/>
          <p:cNvSpPr txBox="1"/>
          <p:nvPr/>
        </p:nvSpPr>
        <p:spPr>
          <a:xfrm flipH="1">
            <a:off x="3230850" y="4726585"/>
            <a:ext cx="953309" cy="953309"/>
          </a:xfrm>
          <a:custGeom>
            <a:avLst/>
            <a:gdLst>
              <a:gd name="T0" fmla="*/ 136 w 272"/>
              <a:gd name="T1" fmla="*/ 232 h 272"/>
              <a:gd name="T2" fmla="*/ 40 w 272"/>
              <a:gd name="T3" fmla="*/ 136 h 272"/>
              <a:gd name="T4" fmla="*/ 136 w 272"/>
              <a:gd name="T5" fmla="*/ 40 h 272"/>
              <a:gd name="T6" fmla="*/ 232 w 272"/>
              <a:gd name="T7" fmla="*/ 136 h 272"/>
              <a:gd name="T8" fmla="*/ 136 w 272"/>
              <a:gd name="T9" fmla="*/ 232 h 272"/>
              <a:gd name="T10" fmla="*/ 136 w 272"/>
              <a:gd name="T11" fmla="*/ 0 h 272"/>
              <a:gd name="T12" fmla="*/ 0 w 272"/>
              <a:gd name="T13" fmla="*/ 136 h 272"/>
              <a:gd name="T14" fmla="*/ 136 w 272"/>
              <a:gd name="T15" fmla="*/ 272 h 272"/>
              <a:gd name="T16" fmla="*/ 272 w 272"/>
              <a:gd name="T17" fmla="*/ 136 h 272"/>
              <a:gd name="T18" fmla="*/ 136 w 272"/>
              <a:gd name="T19" fmla="*/ 0 h 272"/>
            </a:gdLst>
            <a:ahLst/>
            <a:cxnLst/>
            <a:rect l="0" t="0" r="r" b="b"/>
            <a:pathLst>
              <a:path w="272" h="272">
                <a:moveTo>
                  <a:pt x="136" y="232"/>
                </a:moveTo>
                <a:cubicBezTo>
                  <a:pt x="83" y="232"/>
                  <a:pt x="40" y="189"/>
                  <a:pt x="40" y="136"/>
                </a:cubicBezTo>
                <a:cubicBezTo>
                  <a:pt x="40" y="84"/>
                  <a:pt x="83" y="40"/>
                  <a:pt x="136" y="40"/>
                </a:cubicBezTo>
                <a:cubicBezTo>
                  <a:pt x="188" y="40"/>
                  <a:pt x="232" y="84"/>
                  <a:pt x="232" y="136"/>
                </a:cubicBezTo>
                <a:cubicBezTo>
                  <a:pt x="232" y="189"/>
                  <a:pt x="188" y="232"/>
                  <a:pt x="136" y="232"/>
                </a:cubicBezTo>
                <a:moveTo>
                  <a:pt x="136" y="0"/>
                </a:moveTo>
                <a:cubicBezTo>
                  <a:pt x="61" y="0"/>
                  <a:pt x="0" y="61"/>
                  <a:pt x="0" y="136"/>
                </a:cubicBezTo>
                <a:cubicBezTo>
                  <a:pt x="0" y="211"/>
                  <a:pt x="61" y="272"/>
                  <a:pt x="136" y="272"/>
                </a:cubicBezTo>
                <a:cubicBezTo>
                  <a:pt x="211" y="272"/>
                  <a:pt x="272" y="211"/>
                  <a:pt x="272" y="136"/>
                </a:cubicBezTo>
                <a:cubicBezTo>
                  <a:pt x="272" y="61"/>
                  <a:pt x="211" y="0"/>
                  <a:pt x="136" y="0"/>
                </a:cubicBezTo>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sp>
        <p:nvSpPr>
          <p:cNvPr id="23" name="标题 1"/>
          <p:cNvSpPr txBox="1"/>
          <p:nvPr/>
        </p:nvSpPr>
        <p:spPr>
          <a:xfrm flipH="1">
            <a:off x="3047453" y="1873598"/>
            <a:ext cx="540686" cy="540686"/>
          </a:xfrm>
          <a:prstGeom prst="donut">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7103478" flipH="1">
            <a:off x="1884535" y="463306"/>
            <a:ext cx="202580" cy="202580"/>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V="1">
            <a:off x="1088299" y="-40638"/>
            <a:ext cx="712653" cy="712653"/>
          </a:xfrm>
          <a:custGeom>
            <a:avLst/>
            <a:gdLst/>
            <a:ahLst/>
            <a:cxnLst/>
            <a:rect l="0" t="0" r="0" b="0"/>
            <a:pathLst>
              <a:path w="493930" h="493930">
                <a:moveTo>
                  <a:pt x="495035" y="249502"/>
                </a:moveTo>
                <a:cubicBezTo>
                  <a:pt x="495035" y="385106"/>
                  <a:pt x="385106" y="495035"/>
                  <a:pt x="249502" y="495035"/>
                </a:cubicBezTo>
                <a:cubicBezTo>
                  <a:pt x="113897" y="495035"/>
                  <a:pt x="3968" y="385106"/>
                  <a:pt x="3968" y="249502"/>
                </a:cubicBezTo>
                <a:cubicBezTo>
                  <a:pt x="3968" y="113897"/>
                  <a:pt x="113897" y="3968"/>
                  <a:pt x="249502" y="3968"/>
                </a:cubicBezTo>
                <a:cubicBezTo>
                  <a:pt x="385106" y="3968"/>
                  <a:pt x="495035" y="113897"/>
                  <a:pt x="495035" y="249502"/>
                </a:cubicBezTo>
                <a:close/>
              </a:path>
            </a:pathLst>
          </a:custGeom>
          <a:solidFill>
            <a:schemeClr val="accent3"/>
          </a:solidFill>
          <a:ln w="7040" cap="flat">
            <a:noFill/>
            <a:miter/>
          </a:ln>
        </p:spPr>
        <p:txBody>
          <a:bodyPr vert="horz" wrap="square" lIns="91440" tIns="45720" rIns="91440" bIns="45720" rtlCol="0" anchor="t"/>
          <a:lstStyle/>
          <a:p>
            <a:pPr algn="l">
              <a:lnSpc>
                <a:spcPct val="110000"/>
              </a:lnSpc>
            </a:pPr>
            <a:endParaRPr kumimoji="1" lang="zh-CN" altLang="en-US"/>
          </a:p>
        </p:txBody>
      </p:sp>
      <p:cxnSp>
        <p:nvCxnSpPr>
          <p:cNvPr id="26" name="标题 1"/>
          <p:cNvCxnSpPr/>
          <p:nvPr/>
        </p:nvCxnSpPr>
        <p:spPr>
          <a:xfrm>
            <a:off x="7761768" y="5346761"/>
            <a:ext cx="2562447" cy="0"/>
          </a:xfrm>
          <a:prstGeom prst="straightConnector1">
            <a:avLst/>
          </a:prstGeom>
          <a:noFill/>
          <a:ln w="6350" cap="sq">
            <a:solidFill>
              <a:schemeClr val="bg1"/>
            </a:solidFill>
            <a:miter/>
            <a:tailEnd type="triangle"/>
          </a:ln>
        </p:spPr>
      </p:cxnSp>
      <p:sp>
        <p:nvSpPr>
          <p:cNvPr id="27" name="标题 1"/>
          <p:cNvSpPr txBox="1"/>
          <p:nvPr/>
        </p:nvSpPr>
        <p:spPr>
          <a:xfrm>
            <a:off x="7925627" y="591066"/>
            <a:ext cx="2203455" cy="2396608"/>
          </a:xfrm>
          <a:prstGeom prst="rect">
            <a:avLst/>
          </a:prstGeom>
          <a:noFill/>
          <a:ln>
            <a:noFill/>
          </a:ln>
        </p:spPr>
        <p:txBody>
          <a:bodyPr vert="horz" wrap="square" lIns="91440" tIns="45720" rIns="91440" bIns="45720" rtlCol="0" anchor="b"/>
          <a:lstStyle/>
          <a:p>
            <a:pPr algn="l">
              <a:lnSpc>
                <a:spcPct val="90000"/>
              </a:lnSpc>
            </a:pPr>
            <a:r>
              <a:rPr kumimoji="1" lang="en-US" altLang="zh-CN" sz="7200">
                <a:ln w="12700">
                  <a:noFill/>
                </a:ln>
                <a:solidFill>
                  <a:srgbClr val="7461E5">
                    <a:alpha val="100000"/>
                  </a:srgbClr>
                </a:solidFill>
                <a:latin typeface="OPPOSans H"/>
                <a:ea typeface="OPPOSans H"/>
                <a:cs typeface="OPPOSans H"/>
              </a:rPr>
              <a:t>01</a:t>
            </a: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57715" y="449747"/>
            <a:ext cx="486678" cy="486678"/>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9679" y="759487"/>
            <a:ext cx="2224426" cy="538425"/>
          </a:xfrm>
          <a:prstGeom prst="roundRect">
            <a:avLst>
              <a:gd name="adj" fmla="val 50000"/>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99679" y="4791112"/>
            <a:ext cx="5499996" cy="473028"/>
          </a:xfrm>
          <a:prstGeom prst="roundRect">
            <a:avLst>
              <a:gd name="adj" fmla="val 50000"/>
            </a:avLst>
          </a:prstGeom>
          <a:gradFill>
            <a:gsLst>
              <a:gs pos="0">
                <a:schemeClr val="accent1"/>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698361" y="5714653"/>
            <a:ext cx="1367845" cy="360000"/>
          </a:xfrm>
          <a:prstGeom prst="roundRect">
            <a:avLst>
              <a:gd name="adj" fmla="val 50000"/>
            </a:avLst>
          </a:prstGeom>
          <a:noFill/>
          <a:ln w="12700" cap="sq">
            <a:solidFill>
              <a:schemeClr val="bg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7" name="标题 1"/>
          <p:cNvSpPr txBox="1"/>
          <p:nvPr/>
        </p:nvSpPr>
        <p:spPr>
          <a:xfrm>
            <a:off x="4056610" y="5714653"/>
            <a:ext cx="1643141" cy="360000"/>
          </a:xfrm>
          <a:prstGeom prst="roundRect">
            <a:avLst>
              <a:gd name="adj" fmla="val 50000"/>
            </a:avLst>
          </a:prstGeom>
          <a:noFill/>
          <a:ln w="12700" cap="sq">
            <a:solidFill>
              <a:schemeClr val="bg1">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8" name="标题 1"/>
          <p:cNvSpPr txBox="1"/>
          <p:nvPr/>
        </p:nvSpPr>
        <p:spPr>
          <a:xfrm>
            <a:off x="916275" y="5714653"/>
            <a:ext cx="1260000" cy="360000"/>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399353" y="5714653"/>
            <a:ext cx="1260000" cy="360000"/>
          </a:xfrm>
          <a:prstGeom prst="roundRect">
            <a:avLst>
              <a:gd name="adj" fmla="val 50000"/>
            </a:avLst>
          </a:prstGeom>
          <a:solidFill>
            <a:schemeClr val="accent1"/>
          </a:solidFill>
          <a:ln w="12700" cap="sq">
            <a:solidFill>
              <a:schemeClr val="bg1">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157157" y="922560"/>
            <a:ext cx="1709471" cy="212279"/>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882501" y="1677097"/>
            <a:ext cx="5594603" cy="2842159"/>
          </a:xfrm>
          <a:prstGeom prst="rect">
            <a:avLst/>
          </a:prstGeom>
          <a:noFill/>
          <a:ln>
            <a:noFill/>
          </a:ln>
        </p:spPr>
        <p:txBody>
          <a:bodyPr vert="horz" wrap="square" lIns="36000" tIns="45720" rIns="36000" bIns="45720" rtlCol="0" anchor="ctr"/>
          <a:lstStyle/>
          <a:p>
            <a:pPr algn="l">
              <a:lnSpc>
                <a:spcPct val="130000"/>
              </a:lnSpc>
            </a:pPr>
            <a:r>
              <a:rPr kumimoji="1" lang="en-US" altLang="zh-CN" sz="4200">
                <a:ln w="12700">
                  <a:noFill/>
                </a:ln>
                <a:solidFill>
                  <a:srgbClr val="FFFFFF">
                    <a:alpha val="100000"/>
                  </a:srgbClr>
                </a:solidFill>
                <a:latin typeface="OPPOSans H"/>
                <a:ea typeface="OPPOSans H"/>
                <a:cs typeface="OPPOSans H"/>
              </a:rPr>
              <a:t>谢谢大家</a:t>
            </a:r>
            <a:endParaRPr kumimoji="1" lang="zh-CN" altLang="en-US"/>
          </a:p>
        </p:txBody>
      </p:sp>
      <p:sp>
        <p:nvSpPr>
          <p:cNvPr id="12" name="标题 1"/>
          <p:cNvSpPr txBox="1"/>
          <p:nvPr/>
        </p:nvSpPr>
        <p:spPr>
          <a:xfrm>
            <a:off x="996015" y="4881691"/>
            <a:ext cx="5026621" cy="305233"/>
          </a:xfrm>
          <a:prstGeom prst="rect">
            <a:avLst/>
          </a:prstGeom>
          <a:noFill/>
          <a:ln>
            <a:noFill/>
          </a:ln>
        </p:spPr>
        <p:txBody>
          <a:bodyPr vert="horz" wrap="square" lIns="91440" tIns="45720" rIns="91440" bIns="45720" rtlCol="0" anchor="ctr"/>
          <a:lstStyle/>
          <a:p>
            <a:pPr algn="l">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
        <p:nvSpPr>
          <p:cNvPr id="13" name="标题 1"/>
          <p:cNvSpPr txBox="1"/>
          <p:nvPr/>
        </p:nvSpPr>
        <p:spPr>
          <a:xfrm>
            <a:off x="1699831" y="5713049"/>
            <a:ext cx="1367845" cy="360000"/>
          </a:xfrm>
          <a:prstGeom prst="roundRect">
            <a:avLst>
              <a:gd name="adj" fmla="val 50000"/>
            </a:avLst>
          </a:prstGeom>
          <a:noFill/>
          <a:ln cap="sq">
            <a:noFill/>
          </a:ln>
        </p:spPr>
        <p:txBody>
          <a:bodyPr vert="horz" wrap="square" lIns="91440" tIns="45720" rIns="91440" bIns="45720" rtlCol="0" anchor="ctr"/>
          <a:lstStyle/>
          <a:p>
            <a:pPr algn="r">
              <a:lnSpc>
                <a:spcPct val="110000"/>
              </a:lnSpc>
            </a:pPr>
            <a:r>
              <a:rPr kumimoji="1" lang="en-US" altLang="zh-CN" sz="1800">
                <a:ln w="12700">
                  <a:noFill/>
                </a:ln>
                <a:solidFill>
                  <a:srgbClr val="FFFFFF">
                    <a:alpha val="100000"/>
                  </a:srgbClr>
                </a:solidFill>
                <a:latin typeface="OPPOSans R"/>
                <a:ea typeface="OPPOSans R"/>
                <a:cs typeface="OPPOSans R"/>
              </a:rPr>
              <a:t>AiPPT</a:t>
            </a:r>
            <a:endParaRPr kumimoji="1" lang="zh-CN" altLang="en-US"/>
          </a:p>
        </p:txBody>
      </p:sp>
      <p:sp>
        <p:nvSpPr>
          <p:cNvPr id="14" name="标题 1"/>
          <p:cNvSpPr txBox="1"/>
          <p:nvPr/>
        </p:nvSpPr>
        <p:spPr>
          <a:xfrm>
            <a:off x="4058080" y="5713049"/>
            <a:ext cx="1643141" cy="360000"/>
          </a:xfrm>
          <a:prstGeom prst="roundRect">
            <a:avLst>
              <a:gd name="adj" fmla="val 50000"/>
            </a:avLst>
          </a:prstGeom>
          <a:noFill/>
          <a:ln cap="sq">
            <a:noFill/>
          </a:ln>
        </p:spPr>
        <p:txBody>
          <a:bodyPr vert="horz" wrap="square" lIns="91440" tIns="45720" rIns="91440" bIns="45720" rtlCol="0" anchor="ctr"/>
          <a:lstStyle/>
          <a:p>
            <a:pPr algn="r">
              <a:lnSpc>
                <a:spcPct val="110000"/>
              </a:lnSpc>
            </a:pPr>
            <a:r>
              <a:rPr kumimoji="1" lang="en-US" altLang="zh-CN" sz="1800">
                <a:ln w="12700">
                  <a:noFill/>
                </a:ln>
                <a:solidFill>
                  <a:srgbClr val="FFFFFF">
                    <a:alpha val="100000"/>
                  </a:srgbClr>
                </a:solidFill>
                <a:latin typeface="OPPOSans R"/>
                <a:ea typeface="OPPOSans R"/>
                <a:cs typeface="OPPOSans R"/>
              </a:rPr>
              <a:t>20XX.X</a:t>
            </a:r>
            <a:endParaRPr kumimoji="1" lang="zh-CN" altLang="en-US"/>
          </a:p>
        </p:txBody>
      </p:sp>
      <p:sp>
        <p:nvSpPr>
          <p:cNvPr id="15" name="标题 1"/>
          <p:cNvSpPr txBox="1"/>
          <p:nvPr/>
        </p:nvSpPr>
        <p:spPr>
          <a:xfrm>
            <a:off x="917745" y="5713049"/>
            <a:ext cx="1260000" cy="360000"/>
          </a:xfrm>
          <a:prstGeom prst="roundRect">
            <a:avLst>
              <a:gd name="adj" fmla="val 50000"/>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汇报人</a:t>
            </a:r>
            <a:endParaRPr kumimoji="1" lang="zh-CN" altLang="en-US"/>
          </a:p>
        </p:txBody>
      </p:sp>
      <p:sp>
        <p:nvSpPr>
          <p:cNvPr id="16" name="标题 1"/>
          <p:cNvSpPr txBox="1"/>
          <p:nvPr/>
        </p:nvSpPr>
        <p:spPr>
          <a:xfrm>
            <a:off x="3400823" y="5713049"/>
            <a:ext cx="1260000" cy="360000"/>
          </a:xfrm>
          <a:prstGeom prst="roundRect">
            <a:avLst>
              <a:gd name="adj" fmla="val 50000"/>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汇报时间</a:t>
            </a:r>
            <a:endParaRPr kumimoji="1" lang="zh-CN" altLang="en-US"/>
          </a:p>
        </p:txBody>
      </p:sp>
      <p:sp>
        <p:nvSpPr>
          <p:cNvPr id="17" name="标题 1"/>
          <p:cNvSpPr txBox="1"/>
          <p:nvPr/>
        </p:nvSpPr>
        <p:spPr>
          <a:xfrm rot="3334814">
            <a:off x="8107026" y="310710"/>
            <a:ext cx="7092757" cy="7092756"/>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3334814">
            <a:off x="7253914" y="-1615802"/>
            <a:ext cx="9518644" cy="9460669"/>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3395683">
            <a:off x="7587158" y="-464815"/>
            <a:ext cx="8203719" cy="7984465"/>
          </a:xfrm>
          <a:prstGeom prst="ellipse">
            <a:avLst/>
          </a:prstGeom>
          <a:noFill/>
          <a:ln w="25400" cap="sq">
            <a:gradFill>
              <a:gsLst>
                <a:gs pos="0">
                  <a:schemeClr val="accent1"/>
                </a:gs>
                <a:gs pos="100000">
                  <a:schemeClr val="accent1">
                    <a:alpha val="47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4496522">
            <a:off x="9418546" y="6618278"/>
            <a:ext cx="137131" cy="137131"/>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4496522">
            <a:off x="7627071" y="3097892"/>
            <a:ext cx="72096" cy="72096"/>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8727349" y="934534"/>
            <a:ext cx="5189706" cy="5189707"/>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6881012" y="338274"/>
            <a:ext cx="7054747" cy="7054747"/>
          </a:xfrm>
          <a:prstGeom prst="ellipse">
            <a:avLst/>
          </a:prstGeom>
          <a:gradFill>
            <a:gsLst>
              <a:gs pos="30000">
                <a:schemeClr val="accent1">
                  <a:alpha val="40000"/>
                </a:schemeClr>
              </a:gs>
              <a:gs pos="99000">
                <a:schemeClr val="accent3">
                  <a:alpha val="2000"/>
                </a:schemeClr>
              </a:gs>
            </a:gsLst>
            <a:lin ang="204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199070" y="5458499"/>
            <a:ext cx="270100" cy="270100"/>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flipH="1" flipV="1">
            <a:off x="7946700" y="463304"/>
            <a:ext cx="842963" cy="842963"/>
          </a:xfrm>
          <a:custGeom>
            <a:avLst/>
            <a:gdLst>
              <a:gd name="connsiteX0" fmla="*/ 0 w 842963"/>
              <a:gd name="connsiteY0" fmla="*/ 381001 h 842963"/>
              <a:gd name="connsiteX1" fmla="*/ 377825 w 842963"/>
              <a:gd name="connsiteY1" fmla="*/ 4763 h 842963"/>
              <a:gd name="connsiteX2" fmla="*/ 0 w 842963"/>
              <a:gd name="connsiteY2" fmla="*/ 381001 h 842963"/>
              <a:gd name="connsiteX3" fmla="*/ 9525 w 842963"/>
              <a:gd name="connsiteY3" fmla="*/ 512763 h 842963"/>
              <a:gd name="connsiteX4" fmla="*/ 0 w 842963"/>
              <a:gd name="connsiteY4" fmla="*/ 511176 h 842963"/>
              <a:gd name="connsiteX5" fmla="*/ 26987 w 842963"/>
              <a:gd name="connsiteY5" fmla="*/ 450850 h 842963"/>
              <a:gd name="connsiteX6" fmla="*/ 449262 w 842963"/>
              <a:gd name="connsiteY6" fmla="*/ 26987 h 842963"/>
              <a:gd name="connsiteX7" fmla="*/ 517525 w 842963"/>
              <a:gd name="connsiteY7" fmla="*/ 0 h 842963"/>
              <a:gd name="connsiteX8" fmla="*/ 9525 w 842963"/>
              <a:gd name="connsiteY8" fmla="*/ 512763 h 842963"/>
              <a:gd name="connsiteX9" fmla="*/ 31750 w 842963"/>
              <a:gd name="connsiteY9" fmla="*/ 619125 h 842963"/>
              <a:gd name="connsiteX10" fmla="*/ 50800 w 842963"/>
              <a:gd name="connsiteY10" fmla="*/ 561975 h 842963"/>
              <a:gd name="connsiteX11" fmla="*/ 558800 w 842963"/>
              <a:gd name="connsiteY11" fmla="*/ 53975 h 842963"/>
              <a:gd name="connsiteX12" fmla="*/ 609600 w 842963"/>
              <a:gd name="connsiteY12" fmla="*/ 46037 h 842963"/>
              <a:gd name="connsiteX13" fmla="*/ 31750 w 842963"/>
              <a:gd name="connsiteY13" fmla="*/ 619125 h 842963"/>
              <a:gd name="connsiteX14" fmla="*/ 107950 w 842963"/>
              <a:gd name="connsiteY14" fmla="*/ 696913 h 842963"/>
              <a:gd name="connsiteX15" fmla="*/ 92075 w 842963"/>
              <a:gd name="connsiteY15" fmla="*/ 695326 h 842963"/>
              <a:gd name="connsiteX16" fmla="*/ 100013 w 842963"/>
              <a:gd name="connsiteY16" fmla="*/ 646113 h 842963"/>
              <a:gd name="connsiteX17" fmla="*/ 642939 w 842963"/>
              <a:gd name="connsiteY17" fmla="*/ 104775 h 842963"/>
              <a:gd name="connsiteX18" fmla="*/ 692151 w 842963"/>
              <a:gd name="connsiteY18" fmla="*/ 93663 h 842963"/>
              <a:gd name="connsiteX19" fmla="*/ 690564 w 842963"/>
              <a:gd name="connsiteY19" fmla="*/ 111125 h 842963"/>
              <a:gd name="connsiteX20" fmla="*/ 107950 w 842963"/>
              <a:gd name="connsiteY20" fmla="*/ 696913 h 842963"/>
              <a:gd name="connsiteX21" fmla="*/ 139700 w 842963"/>
              <a:gd name="connsiteY21" fmla="*/ 757238 h 842963"/>
              <a:gd name="connsiteX22" fmla="*/ 738188 w 842963"/>
              <a:gd name="connsiteY22" fmla="*/ 157162 h 842963"/>
              <a:gd name="connsiteX23" fmla="*/ 754063 w 842963"/>
              <a:gd name="connsiteY23" fmla="*/ 155575 h 842963"/>
              <a:gd name="connsiteX24" fmla="*/ 742951 w 842963"/>
              <a:gd name="connsiteY24" fmla="*/ 200025 h 842963"/>
              <a:gd name="connsiteX25" fmla="*/ 198437 w 842963"/>
              <a:gd name="connsiteY25" fmla="*/ 744538 h 842963"/>
              <a:gd name="connsiteX26" fmla="*/ 139700 w 842963"/>
              <a:gd name="connsiteY26" fmla="*/ 757238 h 842963"/>
              <a:gd name="connsiteX27" fmla="*/ 263525 w 842963"/>
              <a:gd name="connsiteY27" fmla="*/ 799505 h 842963"/>
              <a:gd name="connsiteX28" fmla="*/ 233363 w 842963"/>
              <a:gd name="connsiteY28" fmla="*/ 795338 h 842963"/>
              <a:gd name="connsiteX29" fmla="*/ 808038 w 842963"/>
              <a:gd name="connsiteY29" fmla="*/ 223838 h 842963"/>
              <a:gd name="connsiteX30" fmla="*/ 787401 w 842963"/>
              <a:gd name="connsiteY30" fmla="*/ 290513 h 842963"/>
              <a:gd name="connsiteX31" fmla="*/ 288925 w 842963"/>
              <a:gd name="connsiteY31" fmla="*/ 790576 h 842963"/>
              <a:gd name="connsiteX32" fmla="*/ 263525 w 842963"/>
              <a:gd name="connsiteY32" fmla="*/ 799505 h 842963"/>
              <a:gd name="connsiteX33" fmla="*/ 471488 w 842963"/>
              <a:gd name="connsiteY33" fmla="*/ 833438 h 842963"/>
              <a:gd name="connsiteX34" fmla="*/ 830263 w 842963"/>
              <a:gd name="connsiteY34" fmla="*/ 479425 h 842963"/>
              <a:gd name="connsiteX35" fmla="*/ 471488 w 842963"/>
              <a:gd name="connsiteY35" fmla="*/ 833438 h 842963"/>
              <a:gd name="connsiteX36" fmla="*/ 331788 w 842963"/>
              <a:gd name="connsiteY36" fmla="*/ 842963 h 842963"/>
              <a:gd name="connsiteX37" fmla="*/ 842963 w 842963"/>
              <a:gd name="connsiteY37" fmla="*/ 334963 h 842963"/>
              <a:gd name="connsiteX38" fmla="*/ 811213 w 842963"/>
              <a:gd name="connsiteY38" fmla="*/ 404595 h 842963"/>
              <a:gd name="connsiteX39" fmla="*/ 400050 w 842963"/>
              <a:gd name="connsiteY39" fmla="*/ 812895 h 842963"/>
              <a:gd name="connsiteX40" fmla="*/ 331788 w 842963"/>
              <a:gd name="connsiteY40" fmla="*/ 842963 h 842963"/>
            </a:gdLst>
            <a:ahLst/>
            <a:cxnLst/>
            <a:rect l="l" t="t" r="r" b="b"/>
            <a:pathLst>
              <a:path w="842963" h="842963">
                <a:moveTo>
                  <a:pt x="0" y="381001"/>
                </a:moveTo>
                <a:cubicBezTo>
                  <a:pt x="3175" y="309563"/>
                  <a:pt x="309562" y="6350"/>
                  <a:pt x="377825" y="4763"/>
                </a:cubicBezTo>
                <a:cubicBezTo>
                  <a:pt x="252412" y="130176"/>
                  <a:pt x="123825" y="258763"/>
                  <a:pt x="0" y="381001"/>
                </a:cubicBezTo>
                <a:close/>
                <a:moveTo>
                  <a:pt x="9525" y="512763"/>
                </a:moveTo>
                <a:cubicBezTo>
                  <a:pt x="6350" y="512763"/>
                  <a:pt x="3175" y="512763"/>
                  <a:pt x="0" y="511176"/>
                </a:cubicBezTo>
                <a:cubicBezTo>
                  <a:pt x="7937" y="490538"/>
                  <a:pt x="12700" y="465138"/>
                  <a:pt x="26987" y="450850"/>
                </a:cubicBezTo>
                <a:cubicBezTo>
                  <a:pt x="166687" y="307975"/>
                  <a:pt x="306387" y="166688"/>
                  <a:pt x="449262" y="26987"/>
                </a:cubicBezTo>
                <a:cubicBezTo>
                  <a:pt x="463550" y="12700"/>
                  <a:pt x="490538" y="11112"/>
                  <a:pt x="517525" y="0"/>
                </a:cubicBezTo>
                <a:cubicBezTo>
                  <a:pt x="342900" y="176213"/>
                  <a:pt x="176212" y="344488"/>
                  <a:pt x="9525" y="512763"/>
                </a:cubicBezTo>
                <a:close/>
                <a:moveTo>
                  <a:pt x="31750" y="619125"/>
                </a:moveTo>
                <a:cubicBezTo>
                  <a:pt x="39687" y="595313"/>
                  <a:pt x="39687" y="573088"/>
                  <a:pt x="50800" y="561975"/>
                </a:cubicBezTo>
                <a:cubicBezTo>
                  <a:pt x="219075" y="390525"/>
                  <a:pt x="387350" y="222250"/>
                  <a:pt x="558800" y="53975"/>
                </a:cubicBezTo>
                <a:cubicBezTo>
                  <a:pt x="569913" y="42862"/>
                  <a:pt x="592138" y="41275"/>
                  <a:pt x="609600" y="46037"/>
                </a:cubicBezTo>
                <a:cubicBezTo>
                  <a:pt x="420687" y="233362"/>
                  <a:pt x="231775" y="420687"/>
                  <a:pt x="31750" y="619125"/>
                </a:cubicBezTo>
                <a:close/>
                <a:moveTo>
                  <a:pt x="107950" y="696913"/>
                </a:moveTo>
                <a:cubicBezTo>
                  <a:pt x="103188" y="695326"/>
                  <a:pt x="96838" y="695326"/>
                  <a:pt x="92075" y="695326"/>
                </a:cubicBezTo>
                <a:cubicBezTo>
                  <a:pt x="95250" y="679451"/>
                  <a:pt x="90488" y="655638"/>
                  <a:pt x="100013" y="646113"/>
                </a:cubicBezTo>
                <a:cubicBezTo>
                  <a:pt x="279400" y="465138"/>
                  <a:pt x="460376" y="284163"/>
                  <a:pt x="642939" y="104775"/>
                </a:cubicBezTo>
                <a:cubicBezTo>
                  <a:pt x="652464" y="95250"/>
                  <a:pt x="674689" y="96838"/>
                  <a:pt x="692151" y="93663"/>
                </a:cubicBezTo>
                <a:cubicBezTo>
                  <a:pt x="690564" y="100013"/>
                  <a:pt x="690564" y="104775"/>
                  <a:pt x="690564" y="111125"/>
                </a:cubicBezTo>
                <a:cubicBezTo>
                  <a:pt x="496889" y="306388"/>
                  <a:pt x="301625" y="501651"/>
                  <a:pt x="107950" y="696913"/>
                </a:cubicBezTo>
                <a:close/>
                <a:moveTo>
                  <a:pt x="139700" y="757238"/>
                </a:moveTo>
                <a:cubicBezTo>
                  <a:pt x="349250" y="547688"/>
                  <a:pt x="542926" y="352425"/>
                  <a:pt x="738188" y="157162"/>
                </a:cubicBezTo>
                <a:cubicBezTo>
                  <a:pt x="742951" y="157162"/>
                  <a:pt x="749301" y="155575"/>
                  <a:pt x="754063" y="155575"/>
                </a:cubicBezTo>
                <a:cubicBezTo>
                  <a:pt x="750888" y="171450"/>
                  <a:pt x="752476" y="190500"/>
                  <a:pt x="742951" y="200025"/>
                </a:cubicBezTo>
                <a:cubicBezTo>
                  <a:pt x="563563" y="382588"/>
                  <a:pt x="381000" y="565150"/>
                  <a:pt x="198437" y="744538"/>
                </a:cubicBezTo>
                <a:cubicBezTo>
                  <a:pt x="188912" y="754063"/>
                  <a:pt x="168275" y="752476"/>
                  <a:pt x="139700" y="757238"/>
                </a:cubicBezTo>
                <a:close/>
                <a:moveTo>
                  <a:pt x="263525" y="799505"/>
                </a:moveTo>
                <a:cubicBezTo>
                  <a:pt x="253603" y="800101"/>
                  <a:pt x="242888" y="798513"/>
                  <a:pt x="233363" y="795338"/>
                </a:cubicBezTo>
                <a:cubicBezTo>
                  <a:pt x="420688" y="609601"/>
                  <a:pt x="608013" y="422275"/>
                  <a:pt x="808038" y="223838"/>
                </a:cubicBezTo>
                <a:cubicBezTo>
                  <a:pt x="800101" y="254000"/>
                  <a:pt x="800101" y="277813"/>
                  <a:pt x="787401" y="290513"/>
                </a:cubicBezTo>
                <a:cubicBezTo>
                  <a:pt x="622301" y="458788"/>
                  <a:pt x="455613" y="625476"/>
                  <a:pt x="288925" y="790576"/>
                </a:cubicBezTo>
                <a:cubicBezTo>
                  <a:pt x="282575" y="796132"/>
                  <a:pt x="273447" y="798910"/>
                  <a:pt x="263525" y="799505"/>
                </a:cubicBezTo>
                <a:close/>
                <a:moveTo>
                  <a:pt x="471488" y="833438"/>
                </a:moveTo>
                <a:cubicBezTo>
                  <a:pt x="592138" y="714907"/>
                  <a:pt x="714376" y="594795"/>
                  <a:pt x="830263" y="479425"/>
                </a:cubicBezTo>
                <a:cubicBezTo>
                  <a:pt x="833438" y="539481"/>
                  <a:pt x="544513" y="830277"/>
                  <a:pt x="471488" y="833438"/>
                </a:cubicBezTo>
                <a:close/>
                <a:moveTo>
                  <a:pt x="331788" y="842963"/>
                </a:moveTo>
                <a:cubicBezTo>
                  <a:pt x="504826" y="672047"/>
                  <a:pt x="668338" y="509044"/>
                  <a:pt x="842963" y="334963"/>
                </a:cubicBezTo>
                <a:cubicBezTo>
                  <a:pt x="830263" y="363449"/>
                  <a:pt x="825501" y="388770"/>
                  <a:pt x="811213" y="404595"/>
                </a:cubicBezTo>
                <a:cubicBezTo>
                  <a:pt x="674688" y="540695"/>
                  <a:pt x="538163" y="678377"/>
                  <a:pt x="400050" y="812895"/>
                </a:cubicBezTo>
                <a:cubicBezTo>
                  <a:pt x="385763" y="827137"/>
                  <a:pt x="360363" y="831885"/>
                  <a:pt x="331788" y="842963"/>
                </a:cubicBezTo>
                <a:close/>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sp>
        <p:nvSpPr>
          <p:cNvPr id="26" name="标题 1"/>
          <p:cNvSpPr txBox="1"/>
          <p:nvPr/>
        </p:nvSpPr>
        <p:spPr>
          <a:xfrm>
            <a:off x="9990795" y="3103510"/>
            <a:ext cx="3909121" cy="3906889"/>
          </a:xfrm>
          <a:prstGeom prst="ellipse">
            <a:avLst/>
          </a:prstGeom>
          <a:solidFill>
            <a:schemeClr val="accent4">
              <a:alpha val="8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27" name="标题 1"/>
          <p:cNvSpPr txBox="1"/>
          <p:nvPr/>
        </p:nvSpPr>
        <p:spPr>
          <a:xfrm>
            <a:off x="6881012" y="3043045"/>
            <a:ext cx="947304" cy="947304"/>
          </a:xfrm>
          <a:prstGeom prst="ellipse">
            <a:avLst/>
          </a:prstGeom>
          <a:gradFill>
            <a:gsLst>
              <a:gs pos="15000">
                <a:schemeClr val="accent1">
                  <a:lumMod val="40000"/>
                  <a:lumOff val="60000"/>
                </a:schemeClr>
              </a:gs>
              <a:gs pos="72000">
                <a:schemeClr val="accent1"/>
              </a:gs>
            </a:gsLst>
            <a:lin ang="8400000" scaled="0"/>
          </a:gradFill>
          <a:ln cap="sq">
            <a:noFill/>
          </a:ln>
        </p:spPr>
        <p:txBody>
          <a:bodyPr vert="horz" wrap="square" lIns="91440" tIns="45720" rIns="91440" bIns="45720" rtlCol="0" anchor="t"/>
          <a:lstStyle/>
          <a:p>
            <a:pPr algn="l">
              <a:lnSpc>
                <a:spcPct val="110000"/>
              </a:lnSpc>
            </a:pPr>
            <a:endParaRPr kumimoji="1" lang="zh-CN" altLang="en-US"/>
          </a:p>
        </p:txBody>
      </p:sp>
      <p:sp>
        <p:nvSpPr>
          <p:cNvPr id="28" name="标题 1"/>
          <p:cNvSpPr txBox="1"/>
          <p:nvPr/>
        </p:nvSpPr>
        <p:spPr>
          <a:xfrm>
            <a:off x="7589000" y="5006553"/>
            <a:ext cx="953309" cy="953309"/>
          </a:xfrm>
          <a:custGeom>
            <a:avLst/>
            <a:gdLst>
              <a:gd name="T0" fmla="*/ 136 w 272"/>
              <a:gd name="T1" fmla="*/ 232 h 272"/>
              <a:gd name="T2" fmla="*/ 40 w 272"/>
              <a:gd name="T3" fmla="*/ 136 h 272"/>
              <a:gd name="T4" fmla="*/ 136 w 272"/>
              <a:gd name="T5" fmla="*/ 40 h 272"/>
              <a:gd name="T6" fmla="*/ 232 w 272"/>
              <a:gd name="T7" fmla="*/ 136 h 272"/>
              <a:gd name="T8" fmla="*/ 136 w 272"/>
              <a:gd name="T9" fmla="*/ 232 h 272"/>
              <a:gd name="T10" fmla="*/ 136 w 272"/>
              <a:gd name="T11" fmla="*/ 0 h 272"/>
              <a:gd name="T12" fmla="*/ 0 w 272"/>
              <a:gd name="T13" fmla="*/ 136 h 272"/>
              <a:gd name="T14" fmla="*/ 136 w 272"/>
              <a:gd name="T15" fmla="*/ 272 h 272"/>
              <a:gd name="T16" fmla="*/ 272 w 272"/>
              <a:gd name="T17" fmla="*/ 136 h 272"/>
              <a:gd name="T18" fmla="*/ 136 w 272"/>
              <a:gd name="T19" fmla="*/ 0 h 272"/>
            </a:gdLst>
            <a:ahLst/>
            <a:cxnLst/>
            <a:rect l="0" t="0" r="r" b="b"/>
            <a:pathLst>
              <a:path w="272" h="272">
                <a:moveTo>
                  <a:pt x="136" y="232"/>
                </a:moveTo>
                <a:cubicBezTo>
                  <a:pt x="83" y="232"/>
                  <a:pt x="40" y="189"/>
                  <a:pt x="40" y="136"/>
                </a:cubicBezTo>
                <a:cubicBezTo>
                  <a:pt x="40" y="84"/>
                  <a:pt x="83" y="40"/>
                  <a:pt x="136" y="40"/>
                </a:cubicBezTo>
                <a:cubicBezTo>
                  <a:pt x="188" y="40"/>
                  <a:pt x="232" y="84"/>
                  <a:pt x="232" y="136"/>
                </a:cubicBezTo>
                <a:cubicBezTo>
                  <a:pt x="232" y="189"/>
                  <a:pt x="188" y="232"/>
                  <a:pt x="136" y="232"/>
                </a:cubicBezTo>
                <a:moveTo>
                  <a:pt x="136" y="0"/>
                </a:moveTo>
                <a:cubicBezTo>
                  <a:pt x="61" y="0"/>
                  <a:pt x="0" y="61"/>
                  <a:pt x="0" y="136"/>
                </a:cubicBezTo>
                <a:cubicBezTo>
                  <a:pt x="0" y="211"/>
                  <a:pt x="61" y="272"/>
                  <a:pt x="136" y="272"/>
                </a:cubicBezTo>
                <a:cubicBezTo>
                  <a:pt x="211" y="272"/>
                  <a:pt x="272" y="211"/>
                  <a:pt x="272" y="136"/>
                </a:cubicBezTo>
                <a:cubicBezTo>
                  <a:pt x="272" y="61"/>
                  <a:pt x="211" y="0"/>
                  <a:pt x="136" y="0"/>
                </a:cubicBezTo>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sp>
        <p:nvSpPr>
          <p:cNvPr id="29" name="标题 1"/>
          <p:cNvSpPr txBox="1"/>
          <p:nvPr/>
        </p:nvSpPr>
        <p:spPr>
          <a:xfrm>
            <a:off x="8185020" y="2153566"/>
            <a:ext cx="540686" cy="540686"/>
          </a:xfrm>
          <a:prstGeom prst="donut">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4496522">
            <a:off x="9686044" y="743274"/>
            <a:ext cx="202580" cy="202580"/>
          </a:xfrm>
          <a:prstGeom prst="ellipse">
            <a:avLst/>
          </a:prstGeom>
          <a:gradFill>
            <a:gsLst>
              <a:gs pos="30000">
                <a:schemeClr val="accent1"/>
              </a:gs>
              <a:gs pos="100000">
                <a:schemeClr val="accent3"/>
              </a:gs>
            </a:gsLst>
            <a:lin ang="20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flipH="1" flipV="1">
            <a:off x="9972207" y="239330"/>
            <a:ext cx="712653" cy="712653"/>
          </a:xfrm>
          <a:custGeom>
            <a:avLst/>
            <a:gdLst/>
            <a:ahLst/>
            <a:cxnLst/>
            <a:rect l="0" t="0" r="0" b="0"/>
            <a:pathLst>
              <a:path w="493930" h="493930">
                <a:moveTo>
                  <a:pt x="495035" y="249502"/>
                </a:moveTo>
                <a:cubicBezTo>
                  <a:pt x="495035" y="385106"/>
                  <a:pt x="385106" y="495035"/>
                  <a:pt x="249502" y="495035"/>
                </a:cubicBezTo>
                <a:cubicBezTo>
                  <a:pt x="113897" y="495035"/>
                  <a:pt x="3968" y="385106"/>
                  <a:pt x="3968" y="249502"/>
                </a:cubicBezTo>
                <a:cubicBezTo>
                  <a:pt x="3968" y="113897"/>
                  <a:pt x="113897" y="3968"/>
                  <a:pt x="249502" y="3968"/>
                </a:cubicBezTo>
                <a:cubicBezTo>
                  <a:pt x="385106" y="3968"/>
                  <a:pt x="495035" y="113897"/>
                  <a:pt x="495035" y="249502"/>
                </a:cubicBezTo>
                <a:close/>
              </a:path>
            </a:pathLst>
          </a:custGeom>
          <a:solidFill>
            <a:schemeClr val="accent3"/>
          </a:solidFill>
          <a:ln w="7040" cap="flat">
            <a:noFill/>
            <a:miter/>
          </a:ln>
        </p:spPr>
        <p:txBody>
          <a:bodyPr vert="horz" wrap="square" lIns="91440" tIns="45720" rIns="91440" bIns="45720" rtlCol="0" anchor="t"/>
          <a:lstStyle/>
          <a:p>
            <a:pPr algn="l">
              <a:lnSpc>
                <a:spcPct val="110000"/>
              </a:lnSpc>
            </a:pPr>
            <a:endParaRPr kumimoji="1" lang="zh-CN" altLang="en-US"/>
          </a:p>
        </p:txBody>
      </p:sp>
      <p:sp>
        <p:nvSpPr>
          <p:cNvPr id="32" name="标题 1"/>
          <p:cNvSpPr txBox="1"/>
          <p:nvPr/>
        </p:nvSpPr>
        <p:spPr>
          <a:xfrm>
            <a:off x="-658704" y="5943381"/>
            <a:ext cx="1608255" cy="1608255"/>
          </a:xfrm>
          <a:custGeom>
            <a:avLst/>
            <a:gdLst>
              <a:gd name="T0" fmla="*/ 136 w 272"/>
              <a:gd name="T1" fmla="*/ 232 h 272"/>
              <a:gd name="T2" fmla="*/ 40 w 272"/>
              <a:gd name="T3" fmla="*/ 136 h 272"/>
              <a:gd name="T4" fmla="*/ 136 w 272"/>
              <a:gd name="T5" fmla="*/ 40 h 272"/>
              <a:gd name="T6" fmla="*/ 232 w 272"/>
              <a:gd name="T7" fmla="*/ 136 h 272"/>
              <a:gd name="T8" fmla="*/ 136 w 272"/>
              <a:gd name="T9" fmla="*/ 232 h 272"/>
              <a:gd name="T10" fmla="*/ 136 w 272"/>
              <a:gd name="T11" fmla="*/ 0 h 272"/>
              <a:gd name="T12" fmla="*/ 0 w 272"/>
              <a:gd name="T13" fmla="*/ 136 h 272"/>
              <a:gd name="T14" fmla="*/ 136 w 272"/>
              <a:gd name="T15" fmla="*/ 272 h 272"/>
              <a:gd name="T16" fmla="*/ 272 w 272"/>
              <a:gd name="T17" fmla="*/ 136 h 272"/>
              <a:gd name="T18" fmla="*/ 136 w 272"/>
              <a:gd name="T19" fmla="*/ 0 h 272"/>
            </a:gdLst>
            <a:ahLst/>
            <a:cxnLst/>
            <a:rect l="0" t="0" r="r" b="b"/>
            <a:pathLst>
              <a:path w="272" h="272">
                <a:moveTo>
                  <a:pt x="136" y="232"/>
                </a:moveTo>
                <a:cubicBezTo>
                  <a:pt x="83" y="232"/>
                  <a:pt x="40" y="189"/>
                  <a:pt x="40" y="136"/>
                </a:cubicBezTo>
                <a:cubicBezTo>
                  <a:pt x="40" y="84"/>
                  <a:pt x="83" y="40"/>
                  <a:pt x="136" y="40"/>
                </a:cubicBezTo>
                <a:cubicBezTo>
                  <a:pt x="188" y="40"/>
                  <a:pt x="232" y="84"/>
                  <a:pt x="232" y="136"/>
                </a:cubicBezTo>
                <a:cubicBezTo>
                  <a:pt x="232" y="189"/>
                  <a:pt x="188" y="232"/>
                  <a:pt x="136" y="232"/>
                </a:cubicBezTo>
                <a:moveTo>
                  <a:pt x="136" y="0"/>
                </a:moveTo>
                <a:cubicBezTo>
                  <a:pt x="61" y="0"/>
                  <a:pt x="0" y="61"/>
                  <a:pt x="0" y="136"/>
                </a:cubicBezTo>
                <a:cubicBezTo>
                  <a:pt x="0" y="211"/>
                  <a:pt x="61" y="272"/>
                  <a:pt x="136" y="272"/>
                </a:cubicBezTo>
                <a:cubicBezTo>
                  <a:pt x="211" y="272"/>
                  <a:pt x="272" y="211"/>
                  <a:pt x="272" y="136"/>
                </a:cubicBezTo>
                <a:cubicBezTo>
                  <a:pt x="272" y="61"/>
                  <a:pt x="211" y="0"/>
                  <a:pt x="136" y="0"/>
                </a:cubicBezTo>
              </a:path>
            </a:pathLst>
          </a:custGeom>
          <a:solidFill>
            <a:schemeClr val="accent2"/>
          </a:solidFill>
          <a:ln cap="sq">
            <a:noFill/>
          </a:ln>
        </p:spPr>
        <p:txBody>
          <a:bodyPr vert="horz" wrap="square" lIns="91440" tIns="45720" rIns="91440" bIns="45720" rtlCol="0" anchor="t"/>
          <a:lstStyle/>
          <a:p>
            <a:pPr algn="l">
              <a:lnSpc>
                <a:spcPct val="110000"/>
              </a:lnSpc>
            </a:pPr>
            <a:endParaRPr kumimoji="1" lang="zh-CN" altLang="en-US"/>
          </a:p>
        </p:txBody>
      </p:sp>
      <p:cxnSp>
        <p:nvCxnSpPr>
          <p:cNvPr id="33" name="标题 1"/>
          <p:cNvCxnSpPr/>
          <p:nvPr/>
        </p:nvCxnSpPr>
        <p:spPr>
          <a:xfrm>
            <a:off x="3615068" y="5034307"/>
            <a:ext cx="2360428" cy="0"/>
          </a:xfrm>
          <a:prstGeom prst="straightConnector1">
            <a:avLst/>
          </a:prstGeom>
          <a:noFill/>
          <a:ln w="6350" cap="sq">
            <a:solidFill>
              <a:schemeClr val="bg1"/>
            </a:solidFill>
            <a:miter/>
            <a:tailEnd type="triangle"/>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58C953-C64F-D437-697F-09DA4A1658F6}"/>
              </a:ext>
            </a:extLst>
          </p:cNvPr>
          <p:cNvPicPr>
            <a:picLocks noChangeAspect="1"/>
          </p:cNvPicPr>
          <p:nvPr/>
        </p:nvPicPr>
        <p:blipFill>
          <a:blip r:embed="rId2"/>
          <a:stretch>
            <a:fillRect/>
          </a:stretch>
        </p:blipFill>
        <p:spPr>
          <a:xfrm>
            <a:off x="375439" y="228469"/>
            <a:ext cx="11441122" cy="6239746"/>
          </a:xfrm>
          <a:prstGeom prst="rect">
            <a:avLst/>
          </a:prstGeom>
        </p:spPr>
      </p:pic>
    </p:spTree>
    <p:extLst>
      <p:ext uri="{BB962C8B-B14F-4D97-AF65-F5344CB8AC3E}">
        <p14:creationId xmlns:p14="http://schemas.microsoft.com/office/powerpoint/2010/main" val="3549427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399C09-7611-6A95-FE7D-B2BA1FB89588}"/>
              </a:ext>
            </a:extLst>
          </p:cNvPr>
          <p:cNvPicPr>
            <a:picLocks noChangeAspect="1"/>
          </p:cNvPicPr>
          <p:nvPr/>
        </p:nvPicPr>
        <p:blipFill>
          <a:blip r:embed="rId2"/>
          <a:stretch>
            <a:fillRect/>
          </a:stretch>
        </p:blipFill>
        <p:spPr>
          <a:xfrm>
            <a:off x="294465" y="281203"/>
            <a:ext cx="11603069" cy="6011114"/>
          </a:xfrm>
          <a:prstGeom prst="rect">
            <a:avLst/>
          </a:prstGeom>
        </p:spPr>
      </p:pic>
    </p:spTree>
    <p:extLst>
      <p:ext uri="{BB962C8B-B14F-4D97-AF65-F5344CB8AC3E}">
        <p14:creationId xmlns:p14="http://schemas.microsoft.com/office/powerpoint/2010/main" val="2547045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F49C7-0644-D060-5E00-DAECD2DA6094}"/>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49DC01A9-F942-B4F0-3143-49DE15CA3D6B}"/>
              </a:ext>
            </a:extLst>
          </p:cNvPr>
          <p:cNvSpPr txBox="1"/>
          <p:nvPr/>
        </p:nvSpPr>
        <p:spPr>
          <a:xfrm>
            <a:off x="890138" y="2514600"/>
            <a:ext cx="2828932" cy="746760"/>
          </a:xfrm>
          <a:prstGeom prst="rect">
            <a:avLst/>
          </a:prstGeom>
          <a:noFill/>
          <a:ln cap="sq">
            <a:noFill/>
          </a:ln>
          <a:effectLst/>
        </p:spPr>
        <p:txBody>
          <a:bodyPr vert="horz" wrap="square" lIns="64008" tIns="32004" rIns="64008" bIns="32004" rtlCol="0" anchor="ctr"/>
          <a:lstStyle/>
          <a:p>
            <a:pPr algn="l">
              <a:lnSpc>
                <a:spcPct val="130000"/>
              </a:lnSpc>
            </a:pPr>
            <a:endParaRPr kumimoji="1" lang="zh-CN" altLang="en-US" dirty="0"/>
          </a:p>
        </p:txBody>
      </p:sp>
      <p:sp>
        <p:nvSpPr>
          <p:cNvPr id="15" name="标题 1">
            <a:extLst>
              <a:ext uri="{FF2B5EF4-FFF2-40B4-BE49-F238E27FC236}">
                <a16:creationId xmlns:a16="http://schemas.microsoft.com/office/drawing/2014/main" id="{5BD39D75-5809-A76A-FAE7-367E8B12D9E4}"/>
              </a:ext>
            </a:extLst>
          </p:cNvPr>
          <p:cNvSpPr txBox="1"/>
          <p:nvPr/>
        </p:nvSpPr>
        <p:spPr>
          <a:xfrm>
            <a:off x="452878" y="276631"/>
            <a:ext cx="8171180" cy="655320"/>
          </a:xfrm>
          <a:prstGeom prst="roundRect">
            <a:avLst>
              <a:gd name="adj" fmla="val 20263"/>
            </a:avLst>
          </a:prstGeom>
          <a:gradFill>
            <a:gsLst>
              <a:gs pos="0">
                <a:schemeClr val="accent1">
                  <a:lumMod val="20000"/>
                  <a:lumOff val="80000"/>
                </a:schemeClr>
              </a:gs>
              <a:gs pos="8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2BFCDF10-D48A-D2F4-95FC-6599A28716FE}"/>
              </a:ext>
            </a:extLst>
          </p:cNvPr>
          <p:cNvSpPr txBox="1"/>
          <p:nvPr/>
        </p:nvSpPr>
        <p:spPr>
          <a:xfrm>
            <a:off x="783617" y="385281"/>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特征的自学习</a:t>
            </a:r>
            <a:endParaRPr kumimoji="1" lang="zh-CN" altLang="en-US" dirty="0"/>
          </a:p>
        </p:txBody>
      </p:sp>
      <p:sp>
        <p:nvSpPr>
          <p:cNvPr id="17" name="标题 1">
            <a:extLst>
              <a:ext uri="{FF2B5EF4-FFF2-40B4-BE49-F238E27FC236}">
                <a16:creationId xmlns:a16="http://schemas.microsoft.com/office/drawing/2014/main" id="{6A082805-722B-C4F7-284C-16A624F4AC8B}"/>
              </a:ext>
            </a:extLst>
          </p:cNvPr>
          <p:cNvSpPr txBox="1"/>
          <p:nvPr/>
        </p:nvSpPr>
        <p:spPr>
          <a:xfrm>
            <a:off x="329783" y="179882"/>
            <a:ext cx="255666" cy="84881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9" name="图片 18">
            <a:extLst>
              <a:ext uri="{FF2B5EF4-FFF2-40B4-BE49-F238E27FC236}">
                <a16:creationId xmlns:a16="http://schemas.microsoft.com/office/drawing/2014/main" id="{33174AC3-3363-3D81-53DE-E4EC06958920}"/>
              </a:ext>
            </a:extLst>
          </p:cNvPr>
          <p:cNvPicPr>
            <a:picLocks noChangeAspect="1"/>
          </p:cNvPicPr>
          <p:nvPr/>
        </p:nvPicPr>
        <p:blipFill>
          <a:blip r:embed="rId3"/>
          <a:stretch>
            <a:fillRect/>
          </a:stretch>
        </p:blipFill>
        <p:spPr>
          <a:xfrm>
            <a:off x="452878" y="1220872"/>
            <a:ext cx="10688542" cy="3334215"/>
          </a:xfrm>
          <a:prstGeom prst="rect">
            <a:avLst/>
          </a:prstGeom>
        </p:spPr>
      </p:pic>
    </p:spTree>
    <p:extLst>
      <p:ext uri="{BB962C8B-B14F-4D97-AF65-F5344CB8AC3E}">
        <p14:creationId xmlns:p14="http://schemas.microsoft.com/office/powerpoint/2010/main" val="196727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69AE8-728E-A854-2BEA-51EAE381B0A8}"/>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12D104C8-B8A4-51BE-AE0C-70197A7F0680}"/>
              </a:ext>
            </a:extLst>
          </p:cNvPr>
          <p:cNvSpPr txBox="1"/>
          <p:nvPr/>
        </p:nvSpPr>
        <p:spPr>
          <a:xfrm>
            <a:off x="890138" y="2514600"/>
            <a:ext cx="2828932" cy="746760"/>
          </a:xfrm>
          <a:prstGeom prst="rect">
            <a:avLst/>
          </a:prstGeom>
          <a:noFill/>
          <a:ln cap="sq">
            <a:noFill/>
          </a:ln>
          <a:effectLst/>
        </p:spPr>
        <p:txBody>
          <a:bodyPr vert="horz" wrap="square" lIns="64008" tIns="32004" rIns="64008" bIns="32004" rtlCol="0" anchor="ctr"/>
          <a:lstStyle/>
          <a:p>
            <a:pPr algn="l">
              <a:lnSpc>
                <a:spcPct val="130000"/>
              </a:lnSpc>
            </a:pPr>
            <a:endParaRPr kumimoji="1" lang="zh-CN" altLang="en-US" dirty="0"/>
          </a:p>
        </p:txBody>
      </p:sp>
      <p:sp>
        <p:nvSpPr>
          <p:cNvPr id="15" name="标题 1">
            <a:extLst>
              <a:ext uri="{FF2B5EF4-FFF2-40B4-BE49-F238E27FC236}">
                <a16:creationId xmlns:a16="http://schemas.microsoft.com/office/drawing/2014/main" id="{7C8C71A6-088F-6764-9B6C-DD260A8463E4}"/>
              </a:ext>
            </a:extLst>
          </p:cNvPr>
          <p:cNvSpPr txBox="1"/>
          <p:nvPr/>
        </p:nvSpPr>
        <p:spPr>
          <a:xfrm>
            <a:off x="452878" y="276631"/>
            <a:ext cx="8171180" cy="655320"/>
          </a:xfrm>
          <a:prstGeom prst="roundRect">
            <a:avLst>
              <a:gd name="adj" fmla="val 20263"/>
            </a:avLst>
          </a:prstGeom>
          <a:gradFill>
            <a:gsLst>
              <a:gs pos="0">
                <a:schemeClr val="accent1">
                  <a:lumMod val="20000"/>
                  <a:lumOff val="80000"/>
                </a:schemeClr>
              </a:gs>
              <a:gs pos="80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ACF8D29C-A274-3F82-7A81-BDBAD2AA13D4}"/>
              </a:ext>
            </a:extLst>
          </p:cNvPr>
          <p:cNvSpPr txBox="1"/>
          <p:nvPr/>
        </p:nvSpPr>
        <p:spPr>
          <a:xfrm>
            <a:off x="783617" y="385281"/>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rPr>
              <a:t>人脑的视觉机理</a:t>
            </a:r>
            <a:endParaRPr kumimoji="1" lang="zh-CN" altLang="en-US" dirty="0"/>
          </a:p>
        </p:txBody>
      </p:sp>
      <p:sp>
        <p:nvSpPr>
          <p:cNvPr id="17" name="标题 1">
            <a:extLst>
              <a:ext uri="{FF2B5EF4-FFF2-40B4-BE49-F238E27FC236}">
                <a16:creationId xmlns:a16="http://schemas.microsoft.com/office/drawing/2014/main" id="{B4B4E381-7692-1126-9208-2BAB9CFB1B26}"/>
              </a:ext>
            </a:extLst>
          </p:cNvPr>
          <p:cNvSpPr txBox="1"/>
          <p:nvPr/>
        </p:nvSpPr>
        <p:spPr>
          <a:xfrm>
            <a:off x="329783" y="179882"/>
            <a:ext cx="255666" cy="84881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3" name="图片 22">
            <a:extLst>
              <a:ext uri="{FF2B5EF4-FFF2-40B4-BE49-F238E27FC236}">
                <a16:creationId xmlns:a16="http://schemas.microsoft.com/office/drawing/2014/main" id="{1092A26B-A15B-888A-3ADD-662D18D97C1E}"/>
              </a:ext>
            </a:extLst>
          </p:cNvPr>
          <p:cNvPicPr>
            <a:picLocks noChangeAspect="1"/>
          </p:cNvPicPr>
          <p:nvPr/>
        </p:nvPicPr>
        <p:blipFill>
          <a:blip r:embed="rId3"/>
          <a:stretch>
            <a:fillRect/>
          </a:stretch>
        </p:blipFill>
        <p:spPr>
          <a:xfrm>
            <a:off x="1086777" y="1028700"/>
            <a:ext cx="9459645" cy="5125165"/>
          </a:xfrm>
          <a:prstGeom prst="rect">
            <a:avLst/>
          </a:prstGeom>
        </p:spPr>
      </p:pic>
    </p:spTree>
    <p:extLst>
      <p:ext uri="{BB962C8B-B14F-4D97-AF65-F5344CB8AC3E}">
        <p14:creationId xmlns:p14="http://schemas.microsoft.com/office/powerpoint/2010/main" val="4146965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78D56-1780-DCCB-2B9A-DCB6093F5B6F}"/>
              </a:ext>
            </a:extLst>
          </p:cNvPr>
          <p:cNvPicPr>
            <a:picLocks noChangeAspect="1"/>
          </p:cNvPicPr>
          <p:nvPr/>
        </p:nvPicPr>
        <p:blipFill>
          <a:blip r:embed="rId2"/>
          <a:stretch>
            <a:fillRect/>
          </a:stretch>
        </p:blipFill>
        <p:spPr>
          <a:xfrm>
            <a:off x="772382" y="1053797"/>
            <a:ext cx="10469436" cy="4344006"/>
          </a:xfrm>
          <a:prstGeom prst="rect">
            <a:avLst/>
          </a:prstGeom>
        </p:spPr>
      </p:pic>
    </p:spTree>
    <p:extLst>
      <p:ext uri="{BB962C8B-B14F-4D97-AF65-F5344CB8AC3E}">
        <p14:creationId xmlns:p14="http://schemas.microsoft.com/office/powerpoint/2010/main" val="2845150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99F892-63A3-C512-7025-EC30FA429066}"/>
              </a:ext>
            </a:extLst>
          </p:cNvPr>
          <p:cNvPicPr>
            <a:picLocks noChangeAspect="1"/>
          </p:cNvPicPr>
          <p:nvPr/>
        </p:nvPicPr>
        <p:blipFill>
          <a:blip r:embed="rId2"/>
          <a:stretch>
            <a:fillRect/>
          </a:stretch>
        </p:blipFill>
        <p:spPr>
          <a:xfrm>
            <a:off x="0" y="260350"/>
            <a:ext cx="11872659" cy="6337300"/>
          </a:xfrm>
          <a:prstGeom prst="rect">
            <a:avLst/>
          </a:prstGeom>
        </p:spPr>
      </p:pic>
    </p:spTree>
    <p:extLst>
      <p:ext uri="{BB962C8B-B14F-4D97-AF65-F5344CB8AC3E}">
        <p14:creationId xmlns:p14="http://schemas.microsoft.com/office/powerpoint/2010/main" val="2235167367"/>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7461E5"/>
      </a:accent1>
      <a:accent2>
        <a:srgbClr val="46A6FE"/>
      </a:accent2>
      <a:accent3>
        <a:srgbClr val="0CA6C0"/>
      </a:accent3>
      <a:accent4>
        <a:srgbClr val="32C4B3"/>
      </a:accent4>
      <a:accent5>
        <a:srgbClr val="BF9000"/>
      </a:accent5>
      <a:accent6>
        <a:srgbClr val="4786D8"/>
      </a:accent6>
      <a:hlink>
        <a:srgbClr val="564EF8"/>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TotalTime>
  <Words>1480</Words>
  <Application>Microsoft Office PowerPoint</Application>
  <PresentationFormat>宽屏</PresentationFormat>
  <Paragraphs>137</Paragraphs>
  <Slides>30</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30</vt:i4>
      </vt:variant>
    </vt:vector>
  </HeadingPairs>
  <TitlesOfParts>
    <vt:vector size="43" baseType="lpstr">
      <vt:lpstr>Source Han Sans</vt:lpstr>
      <vt:lpstr>Source Han Sans CN Bold</vt:lpstr>
      <vt:lpstr>OPPOSans B</vt:lpstr>
      <vt:lpstr>OPPOSans H</vt:lpstr>
      <vt:lpstr>Nirmala UI</vt:lpstr>
      <vt:lpstr>-apple-system</vt:lpstr>
      <vt:lpstr>OPPOSans R</vt:lpstr>
      <vt:lpstr>等线</vt:lpstr>
      <vt:lpstr>方正粗黑宋简体</vt:lpstr>
      <vt:lpstr>Arial</vt:lpstr>
      <vt:lpstr>PingFang SC</vt:lpstr>
      <vt:lpstr>BatangChe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dc:creator>
  <cp:lastModifiedBy>远航 刘</cp:lastModifiedBy>
  <cp:revision>5</cp:revision>
  <dcterms:modified xsi:type="dcterms:W3CDTF">2024-11-28T03:01:12Z</dcterms:modified>
</cp:coreProperties>
</file>